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81" r:id="rId2"/>
    <p:sldId id="257" r:id="rId3"/>
    <p:sldId id="258" r:id="rId4"/>
    <p:sldId id="259" r:id="rId5"/>
    <p:sldId id="260" r:id="rId6"/>
    <p:sldId id="269" r:id="rId7"/>
    <p:sldId id="270" r:id="rId8"/>
    <p:sldId id="271" r:id="rId9"/>
    <p:sldId id="272" r:id="rId10"/>
    <p:sldId id="273" r:id="rId11"/>
    <p:sldId id="276" r:id="rId12"/>
    <p:sldId id="277" r:id="rId13"/>
    <p:sldId id="279" r:id="rId14"/>
    <p:sldId id="278" r:id="rId15"/>
    <p:sldId id="274" r:id="rId16"/>
    <p:sldId id="275" r:id="rId17"/>
    <p:sldId id="280" r:id="rId18"/>
    <p:sldId id="266"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0433"/>
    <a:srgbClr val="FF953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3" d="100"/>
          <a:sy n="113" d="100"/>
        </p:scale>
        <p:origin x="510"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8AA02-6EAF-4698-A446-D3DB0F211EC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6F1B499-B09F-426B-93F2-E39CCF76C1D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1FA3C77-A83E-4F6B-86D5-90A5F5B25DA2}"/>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096765A2-6C69-4434-A86D-B381991DAA2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9A5A7D-A749-419E-A52A-69648BCE3068}"/>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25190041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85369C-3110-4E49-BF97-849C34E5E2E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E5FDFCA-9A99-447C-963F-B3F3136099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ED1271-1CD0-43D2-9371-51BEE5F7B8AB}"/>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2A5CDED3-0405-415C-BC0E-E3F20A79370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3127D0-379B-42D8-9F42-9D20F0081785}"/>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21784139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CAC0A9-3330-4EFA-985E-EA68116D62F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33FB08A-CED0-486F-9661-73A2B78FC2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87EDC4C-B03F-4D58-A5AD-65F47D9FFAC3}"/>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9CFBAB7F-762B-4612-95DF-02DB87DAB7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C0110C-C390-40F6-A9CB-A693387C1CD2}"/>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1068533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5F44C7-A07E-4535-ABEE-B5AF85E3C7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AC592A-D2DE-4186-A78A-3A763098587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35CB6-BFD2-40EA-8FB0-69700C86D5AE}"/>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9D684511-18DC-4458-8425-8114FD26B8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C060EDA-47ED-4D8D-86FB-91F6857E6A29}"/>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1982578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EE6099-C040-4EDA-AB0D-B73AA71992D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C5AB21F-0BDA-44CA-B83B-AAA8D45D2BC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5C3A34A2-8FD4-4EC0-BB0C-7C80D770335D}"/>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F0937B57-6B6B-4012-B746-3A45903E8E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DDE2E59-D68F-4E72-AB89-B6A25B0EE650}"/>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2862545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2FF4C-D18C-43E2-939B-E2B6B7293CD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3AF94E-550C-4720-A00D-CC0873B96F4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8BE9786-55CA-444C-BEA5-97536E11807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49E8DC5-466D-457B-AA52-04AB93C14E26}"/>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6" name="Footer Placeholder 5">
            <a:extLst>
              <a:ext uri="{FF2B5EF4-FFF2-40B4-BE49-F238E27FC236}">
                <a16:creationId xmlns:a16="http://schemas.microsoft.com/office/drawing/2014/main" id="{4F98992A-C2E0-4D16-BC83-44F2DDEF8A2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3627049-3572-49C6-A3E5-A8B80C8EC7D1}"/>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17275583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A6E604-C972-408C-9797-F25CF178859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6ABFB90-9CFF-4534-AC81-BACA979A336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7F9BD72-9818-44B1-A5A3-CF37EF0DAB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F162145-2041-4917-8CA1-2FB1FE38BC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FAC003F-D273-4F51-A60D-A57837B3325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5E9C3A0-8338-4423-873B-138591192749}"/>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8" name="Footer Placeholder 7">
            <a:extLst>
              <a:ext uri="{FF2B5EF4-FFF2-40B4-BE49-F238E27FC236}">
                <a16:creationId xmlns:a16="http://schemas.microsoft.com/office/drawing/2014/main" id="{2CDC58BB-6C4B-4336-A6AE-D816F640AD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28DBF8A-E285-4B56-89AD-EC6093F5B342}"/>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2251029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DED30-C892-4373-8F85-F862AB3BDA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6F72154-5CA3-4E18-BB1C-81BB895A3EE6}"/>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4" name="Footer Placeholder 3">
            <a:extLst>
              <a:ext uri="{FF2B5EF4-FFF2-40B4-BE49-F238E27FC236}">
                <a16:creationId xmlns:a16="http://schemas.microsoft.com/office/drawing/2014/main" id="{49478D05-17FB-48E5-804E-08FD622968C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DA82321-4707-4D0A-8060-1A6465BA2B9A}"/>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11319995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5424323-534D-46FB-B8E1-1541A2A2614A}"/>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3" name="Footer Placeholder 2">
            <a:extLst>
              <a:ext uri="{FF2B5EF4-FFF2-40B4-BE49-F238E27FC236}">
                <a16:creationId xmlns:a16="http://schemas.microsoft.com/office/drawing/2014/main" id="{E1E67FB9-0FE6-4898-B2F3-E73E8C98E3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A0F680B-04A6-40F5-8769-28B33D43B692}"/>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10944636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DBCE8A-ED0B-4A67-8FE7-7327209F344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884FF7E-5126-4E46-9746-A4AC4CFB3DD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36977CC-F0AB-4EE5-9F48-4A75EC356B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F0B2424-5CAA-43CF-807A-A68443D140CD}"/>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6" name="Footer Placeholder 5">
            <a:extLst>
              <a:ext uri="{FF2B5EF4-FFF2-40B4-BE49-F238E27FC236}">
                <a16:creationId xmlns:a16="http://schemas.microsoft.com/office/drawing/2014/main" id="{F98BBB43-B2AD-4EA1-BF63-BC35C1508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9FFF7A-4908-4B8B-8C1E-05EFA2864D95}"/>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27375593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B4934-4AF7-4137-BB5D-305A9D48648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D362743-0C3A-4071-BC0F-086884B264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D309630-282B-4544-93E6-2AE3DB2A47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C83EC8E-6904-4DF1-B96B-C578FA53513E}"/>
              </a:ext>
            </a:extLst>
          </p:cNvPr>
          <p:cNvSpPr>
            <a:spLocks noGrp="1"/>
          </p:cNvSpPr>
          <p:nvPr>
            <p:ph type="dt" sz="half" idx="10"/>
          </p:nvPr>
        </p:nvSpPr>
        <p:spPr/>
        <p:txBody>
          <a:bodyPr/>
          <a:lstStyle/>
          <a:p>
            <a:fld id="{5481C410-5F29-4607-A107-8BCDDBCBDDCA}" type="datetimeFigureOut">
              <a:rPr lang="en-US" smtClean="0"/>
              <a:t>6/8/2025</a:t>
            </a:fld>
            <a:endParaRPr lang="en-US"/>
          </a:p>
        </p:txBody>
      </p:sp>
      <p:sp>
        <p:nvSpPr>
          <p:cNvPr id="6" name="Footer Placeholder 5">
            <a:extLst>
              <a:ext uri="{FF2B5EF4-FFF2-40B4-BE49-F238E27FC236}">
                <a16:creationId xmlns:a16="http://schemas.microsoft.com/office/drawing/2014/main" id="{A22F600F-BFFD-4916-AC27-875D281E29F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A7957B8-0C4E-4790-87CE-46E7EC1C7933}"/>
              </a:ext>
            </a:extLst>
          </p:cNvPr>
          <p:cNvSpPr>
            <a:spLocks noGrp="1"/>
          </p:cNvSpPr>
          <p:nvPr>
            <p:ph type="sldNum" sz="quarter" idx="12"/>
          </p:nvPr>
        </p:nvSpPr>
        <p:spPr/>
        <p:txBody>
          <a:bodyPr/>
          <a:lstStyle/>
          <a:p>
            <a:fld id="{57232349-BA1D-4ABA-8EAB-E16573A0733E}" type="slidenum">
              <a:rPr lang="en-US" smtClean="0"/>
              <a:t>‹#›</a:t>
            </a:fld>
            <a:endParaRPr lang="en-US"/>
          </a:p>
        </p:txBody>
      </p:sp>
    </p:spTree>
    <p:extLst>
      <p:ext uri="{BB962C8B-B14F-4D97-AF65-F5344CB8AC3E}">
        <p14:creationId xmlns:p14="http://schemas.microsoft.com/office/powerpoint/2010/main" val="40671386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AC303C7-9487-4440-B146-437EB6F367C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A26B42-BBBD-4E6D-B8C4-3BA7E7D36D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D763F2-66BC-41AF-AB7E-2EC036119F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81C410-5F29-4607-A107-8BCDDBCBDDCA}" type="datetimeFigureOut">
              <a:rPr lang="en-US" smtClean="0"/>
              <a:t>6/8/2025</a:t>
            </a:fld>
            <a:endParaRPr lang="en-US"/>
          </a:p>
        </p:txBody>
      </p:sp>
      <p:sp>
        <p:nvSpPr>
          <p:cNvPr id="5" name="Footer Placeholder 4">
            <a:extLst>
              <a:ext uri="{FF2B5EF4-FFF2-40B4-BE49-F238E27FC236}">
                <a16:creationId xmlns:a16="http://schemas.microsoft.com/office/drawing/2014/main" id="{FA9BBEA7-BE47-4932-9F96-9D490788A2C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A5F349-43FE-4A9C-96B9-CDD56D03066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7232349-BA1D-4ABA-8EAB-E16573A0733E}" type="slidenum">
              <a:rPr lang="en-US" smtClean="0"/>
              <a:t>‹#›</a:t>
            </a:fld>
            <a:endParaRPr lang="en-US"/>
          </a:p>
        </p:txBody>
      </p:sp>
    </p:spTree>
    <p:extLst>
      <p:ext uri="{BB962C8B-B14F-4D97-AF65-F5344CB8AC3E}">
        <p14:creationId xmlns:p14="http://schemas.microsoft.com/office/powerpoint/2010/main" val="8405113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1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7.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038A8C3-048C-4E92-0731-6A6E907D32C9}"/>
              </a:ext>
            </a:extLst>
          </p:cNvPr>
          <p:cNvPicPr>
            <a:picLocks noChangeAspect="1"/>
          </p:cNvPicPr>
          <p:nvPr/>
        </p:nvPicPr>
        <p:blipFill>
          <a:blip r:embed="rId2"/>
          <a:stretch>
            <a:fillRect/>
          </a:stretch>
        </p:blipFill>
        <p:spPr>
          <a:xfrm>
            <a:off x="311988" y="181155"/>
            <a:ext cx="1033732" cy="1033732"/>
          </a:xfrm>
          <a:prstGeom prst="rect">
            <a:avLst/>
          </a:prstGeom>
        </p:spPr>
      </p:pic>
      <p:pic>
        <p:nvPicPr>
          <p:cNvPr id="5" name="Picture 4" descr="Logo, company name&#10;&#10;Description automatically generated">
            <a:extLst>
              <a:ext uri="{FF2B5EF4-FFF2-40B4-BE49-F238E27FC236}">
                <a16:creationId xmlns:a16="http://schemas.microsoft.com/office/drawing/2014/main" id="{42BFCFF4-3970-34BC-86AC-109566043864}"/>
              </a:ext>
            </a:extLst>
          </p:cNvPr>
          <p:cNvPicPr>
            <a:picLocks noChangeAspect="1"/>
          </p:cNvPicPr>
          <p:nvPr/>
        </p:nvPicPr>
        <p:blipFill rotWithShape="1">
          <a:blip r:embed="rId3" cstate="hqprint">
            <a:extLst>
              <a:ext uri="{28A0092B-C50C-407E-A947-70E740481C1C}">
                <a14:useLocalDpi xmlns:a14="http://schemas.microsoft.com/office/drawing/2010/main" val="0"/>
              </a:ext>
            </a:extLst>
          </a:blip>
          <a:srcRect l="5873" t="19048" r="9557" b="27075"/>
          <a:stretch/>
        </p:blipFill>
        <p:spPr>
          <a:xfrm>
            <a:off x="9559636" y="161113"/>
            <a:ext cx="2274449" cy="1014281"/>
          </a:xfrm>
          <a:prstGeom prst="rect">
            <a:avLst/>
          </a:prstGeom>
        </p:spPr>
      </p:pic>
      <p:sp>
        <p:nvSpPr>
          <p:cNvPr id="6" name="TextBox 5">
            <a:extLst>
              <a:ext uri="{FF2B5EF4-FFF2-40B4-BE49-F238E27FC236}">
                <a16:creationId xmlns:a16="http://schemas.microsoft.com/office/drawing/2014/main" id="{80945DBF-4702-AB72-AD10-80F57A7613E7}"/>
              </a:ext>
            </a:extLst>
          </p:cNvPr>
          <p:cNvSpPr txBox="1"/>
          <p:nvPr/>
        </p:nvSpPr>
        <p:spPr>
          <a:xfrm>
            <a:off x="2656936" y="189780"/>
            <a:ext cx="6607834" cy="584775"/>
          </a:xfrm>
          <a:prstGeom prst="rect">
            <a:avLst/>
          </a:prstGeom>
          <a:noFill/>
        </p:spPr>
        <p:txBody>
          <a:bodyPr wrap="square" rtlCol="0">
            <a:spAutoFit/>
          </a:bodyPr>
          <a:lstStyle/>
          <a:p>
            <a:pPr algn="ctr"/>
            <a:r>
              <a:rPr lang="vi-VN" sz="3200" b="1" dirty="0"/>
              <a:t>ĐẠI HỌC CÔNG NGHIỆP HÀ NỘI</a:t>
            </a:r>
            <a:endParaRPr lang="en-US" sz="3200" b="1" dirty="0"/>
          </a:p>
        </p:txBody>
      </p:sp>
      <p:sp>
        <p:nvSpPr>
          <p:cNvPr id="7" name="TextBox 6">
            <a:extLst>
              <a:ext uri="{FF2B5EF4-FFF2-40B4-BE49-F238E27FC236}">
                <a16:creationId xmlns:a16="http://schemas.microsoft.com/office/drawing/2014/main" id="{D564ED49-B382-39E8-4CFF-75BDAE40C660}"/>
              </a:ext>
            </a:extLst>
          </p:cNvPr>
          <p:cNvSpPr txBox="1"/>
          <p:nvPr/>
        </p:nvSpPr>
        <p:spPr>
          <a:xfrm>
            <a:off x="3967060" y="774555"/>
            <a:ext cx="3677032" cy="369332"/>
          </a:xfrm>
          <a:prstGeom prst="rect">
            <a:avLst/>
          </a:prstGeom>
          <a:noFill/>
        </p:spPr>
        <p:txBody>
          <a:bodyPr wrap="none" rtlCol="0">
            <a:spAutoFit/>
          </a:bodyPr>
          <a:lstStyle/>
          <a:p>
            <a:r>
              <a:rPr lang="vi-VN" b="1" dirty="0"/>
              <a:t>KHOA CÔNG NGHỆ THÔNG TIN</a:t>
            </a:r>
            <a:endParaRPr lang="en-US" b="1" dirty="0"/>
          </a:p>
        </p:txBody>
      </p:sp>
      <p:sp>
        <p:nvSpPr>
          <p:cNvPr id="8" name="TextBox 7">
            <a:extLst>
              <a:ext uri="{FF2B5EF4-FFF2-40B4-BE49-F238E27FC236}">
                <a16:creationId xmlns:a16="http://schemas.microsoft.com/office/drawing/2014/main" id="{C1E38E67-494C-9D33-2D3E-E346D6D83E6B}"/>
              </a:ext>
            </a:extLst>
          </p:cNvPr>
          <p:cNvSpPr txBox="1"/>
          <p:nvPr/>
        </p:nvSpPr>
        <p:spPr>
          <a:xfrm>
            <a:off x="3058373" y="1742536"/>
            <a:ext cx="6179897" cy="584775"/>
          </a:xfrm>
          <a:prstGeom prst="rect">
            <a:avLst/>
          </a:prstGeom>
          <a:noFill/>
        </p:spPr>
        <p:txBody>
          <a:bodyPr wrap="none" rtlCol="0">
            <a:spAutoFit/>
          </a:bodyPr>
          <a:lstStyle/>
          <a:p>
            <a:r>
              <a:rPr lang="vi-VN" sz="3200" b="1" dirty="0"/>
              <a:t>BÁO CÁO ĐỒ ÁN TỐT NGHIỆP</a:t>
            </a:r>
            <a:endParaRPr lang="en-US" sz="3200" b="1" dirty="0"/>
          </a:p>
        </p:txBody>
      </p:sp>
      <p:sp>
        <p:nvSpPr>
          <p:cNvPr id="9" name="TextBox 8">
            <a:extLst>
              <a:ext uri="{FF2B5EF4-FFF2-40B4-BE49-F238E27FC236}">
                <a16:creationId xmlns:a16="http://schemas.microsoft.com/office/drawing/2014/main" id="{98B27ED2-1497-7F90-65BC-C7711993212B}"/>
              </a:ext>
            </a:extLst>
          </p:cNvPr>
          <p:cNvSpPr txBox="1"/>
          <p:nvPr/>
        </p:nvSpPr>
        <p:spPr>
          <a:xfrm>
            <a:off x="698740" y="2588543"/>
            <a:ext cx="10524226" cy="1200329"/>
          </a:xfrm>
          <a:prstGeom prst="rect">
            <a:avLst/>
          </a:prstGeom>
          <a:noFill/>
        </p:spPr>
        <p:txBody>
          <a:bodyPr wrap="square" rtlCol="0">
            <a:spAutoFit/>
          </a:bodyPr>
          <a:lstStyle/>
          <a:p>
            <a:pPr algn="ctr"/>
            <a:r>
              <a:rPr lang="vi-VN" sz="3600" b="1" dirty="0">
                <a:solidFill>
                  <a:srgbClr val="FF0000"/>
                </a:solidFill>
                <a:latin typeface="Segoe UI Semibold" panose="020B0702040204020203" pitchFamily="34" charset="0"/>
                <a:cs typeface="Segoe UI Semibold" panose="020B0702040204020203" pitchFamily="34" charset="0"/>
              </a:rPr>
              <a:t>XÂY </a:t>
            </a:r>
            <a:r>
              <a:rPr lang="vi-VN" sz="3600" b="1">
                <a:solidFill>
                  <a:srgbClr val="FF0000"/>
                </a:solidFill>
                <a:latin typeface="Segoe UI Semibold" panose="020B0702040204020203" pitchFamily="34" charset="0"/>
                <a:cs typeface="Segoe UI Semibold" panose="020B0702040204020203" pitchFamily="34" charset="0"/>
              </a:rPr>
              <a:t>DỰNG </a:t>
            </a:r>
            <a:r>
              <a:rPr lang="en-US" sz="3600" b="1">
                <a:solidFill>
                  <a:srgbClr val="FF0000"/>
                </a:solidFill>
                <a:latin typeface="Segoe UI Semibold" panose="020B0702040204020203" pitchFamily="34" charset="0"/>
                <a:cs typeface="Segoe UI Semibold" panose="020B0702040204020203" pitchFamily="34" charset="0"/>
              </a:rPr>
              <a:t>HỆ THỐNG QUẢN LÝ ĐÀO TẠO THỰC TẬP SINH TRONG DOANH NGHIỆP</a:t>
            </a:r>
            <a:endParaRPr lang="en-US" sz="3600" b="1" dirty="0">
              <a:solidFill>
                <a:srgbClr val="FF0000"/>
              </a:solidFill>
              <a:latin typeface="Segoe UI Semibold" panose="020B0702040204020203" pitchFamily="34" charset="0"/>
              <a:cs typeface="Segoe UI Semibold" panose="020B0702040204020203" pitchFamily="34" charset="0"/>
            </a:endParaRPr>
          </a:p>
        </p:txBody>
      </p:sp>
      <p:graphicFrame>
        <p:nvGraphicFramePr>
          <p:cNvPr id="10" name="Table 9">
            <a:extLst>
              <a:ext uri="{FF2B5EF4-FFF2-40B4-BE49-F238E27FC236}">
                <a16:creationId xmlns:a16="http://schemas.microsoft.com/office/drawing/2014/main" id="{97ED662C-761A-66D6-A763-98E8341FA106}"/>
              </a:ext>
            </a:extLst>
          </p:cNvPr>
          <p:cNvGraphicFramePr>
            <a:graphicFrameLocks noGrp="1"/>
          </p:cNvGraphicFramePr>
          <p:nvPr>
            <p:extLst>
              <p:ext uri="{D42A27DB-BD31-4B8C-83A1-F6EECF244321}">
                <p14:modId xmlns:p14="http://schemas.microsoft.com/office/powerpoint/2010/main" val="510401581"/>
              </p:ext>
            </p:extLst>
          </p:nvPr>
        </p:nvGraphicFramePr>
        <p:xfrm>
          <a:off x="1345719" y="4451229"/>
          <a:ext cx="5791681" cy="1837424"/>
        </p:xfrm>
        <a:graphic>
          <a:graphicData uri="http://schemas.openxmlformats.org/drawingml/2006/table">
            <a:tbl>
              <a:tblPr firstRow="1" bandRow="1">
                <a:tableStyleId>{2D5ABB26-0587-4C30-8999-92F81FD0307C}</a:tableStyleId>
              </a:tblPr>
              <a:tblGrid>
                <a:gridCol w="2462990">
                  <a:extLst>
                    <a:ext uri="{9D8B030D-6E8A-4147-A177-3AD203B41FA5}">
                      <a16:colId xmlns:a16="http://schemas.microsoft.com/office/drawing/2014/main" val="2132181703"/>
                    </a:ext>
                  </a:extLst>
                </a:gridCol>
                <a:gridCol w="3328691">
                  <a:extLst>
                    <a:ext uri="{9D8B030D-6E8A-4147-A177-3AD203B41FA5}">
                      <a16:colId xmlns:a16="http://schemas.microsoft.com/office/drawing/2014/main" val="2497707921"/>
                    </a:ext>
                  </a:extLst>
                </a:gridCol>
              </a:tblGrid>
              <a:tr h="459356">
                <a:tc>
                  <a:txBody>
                    <a:bodyPr/>
                    <a:lstStyle/>
                    <a:p>
                      <a:r>
                        <a:rPr lang="vi-VN" dirty="0">
                          <a:latin typeface="+mn-lt"/>
                        </a:rPr>
                        <a:t>GVHD:</a:t>
                      </a:r>
                      <a:endParaRPr lang="en-US" dirty="0">
                        <a:latin typeface="+mn-lt"/>
                      </a:endParaRPr>
                    </a:p>
                  </a:txBody>
                  <a:tcPr>
                    <a:lnL>
                      <a:noFill/>
                    </a:lnL>
                    <a:lnR>
                      <a:noFill/>
                    </a:lnR>
                    <a:lnT>
                      <a:noFill/>
                    </a:lnT>
                    <a:lnB>
                      <a:noFill/>
                    </a:lnB>
                    <a:lnTlToBr w="12700" cmpd="sng">
                      <a:noFill/>
                      <a:prstDash val="solid"/>
                    </a:lnTlToBr>
                    <a:lnBlToTr w="12700" cmpd="sng">
                      <a:noFill/>
                      <a:prstDash val="solid"/>
                    </a:lnBlToTr>
                  </a:tcPr>
                </a:tc>
                <a:tc>
                  <a:txBody>
                    <a:bodyPr/>
                    <a:lstStyle/>
                    <a:p>
                      <a:r>
                        <a:rPr lang="en-US" sz="2000">
                          <a:latin typeface="+mn-lt"/>
                        </a:rPr>
                        <a:t>ThS</a:t>
                      </a:r>
                      <a:r>
                        <a:rPr lang="vi-VN" sz="2000">
                          <a:latin typeface="+mn-lt"/>
                        </a:rPr>
                        <a:t>. </a:t>
                      </a:r>
                      <a:r>
                        <a:rPr lang="en-US" sz="2000">
                          <a:latin typeface="+mn-lt"/>
                          <a:cs typeface="Arial" panose="020B0604020202020204" pitchFamily="34" charset="0"/>
                        </a:rPr>
                        <a:t>Đăng Quỳnh Nga</a:t>
                      </a:r>
                      <a:endParaRPr lang="en-US" sz="2000" dirty="0">
                        <a:latin typeface="+mn-lt"/>
                        <a:cs typeface="Arial" panose="020B0604020202020204" pitchFamily="34" charset="0"/>
                      </a:endParaRPr>
                    </a:p>
                  </a:txBody>
                  <a:tcPr>
                    <a:lnL>
                      <a:noFill/>
                    </a:lnL>
                  </a:tcPr>
                </a:tc>
                <a:extLst>
                  <a:ext uri="{0D108BD9-81ED-4DB2-BD59-A6C34878D82A}">
                    <a16:rowId xmlns:a16="http://schemas.microsoft.com/office/drawing/2014/main" val="3469820165"/>
                  </a:ext>
                </a:extLst>
              </a:tr>
              <a:tr h="459356">
                <a:tc>
                  <a:txBody>
                    <a:bodyPr/>
                    <a:lstStyle/>
                    <a:p>
                      <a:r>
                        <a:rPr lang="vi-VN" dirty="0">
                          <a:latin typeface="+mn-lt"/>
                        </a:rPr>
                        <a:t>Sinh viên:</a:t>
                      </a:r>
                      <a:endParaRPr lang="en-US" dirty="0">
                        <a:latin typeface="+mn-lt"/>
                      </a:endParaRPr>
                    </a:p>
                  </a:txBody>
                  <a:tcPr>
                    <a:lnT>
                      <a:noFill/>
                    </a:lnT>
                  </a:tcPr>
                </a:tc>
                <a:tc>
                  <a:txBody>
                    <a:bodyPr/>
                    <a:lstStyle/>
                    <a:p>
                      <a:r>
                        <a:rPr lang="en-US" sz="2000">
                          <a:latin typeface="+mn-lt"/>
                        </a:rPr>
                        <a:t>Lê Quí Long</a:t>
                      </a:r>
                      <a:endParaRPr lang="en-US" sz="2000" dirty="0">
                        <a:latin typeface="+mn-lt"/>
                      </a:endParaRPr>
                    </a:p>
                  </a:txBody>
                  <a:tcPr/>
                </a:tc>
                <a:extLst>
                  <a:ext uri="{0D108BD9-81ED-4DB2-BD59-A6C34878D82A}">
                    <a16:rowId xmlns:a16="http://schemas.microsoft.com/office/drawing/2014/main" val="116349435"/>
                  </a:ext>
                </a:extLst>
              </a:tr>
              <a:tr h="459356">
                <a:tc>
                  <a:txBody>
                    <a:bodyPr/>
                    <a:lstStyle/>
                    <a:p>
                      <a:r>
                        <a:rPr lang="vi-VN" dirty="0">
                          <a:latin typeface="+mn-lt"/>
                        </a:rPr>
                        <a:t>Mã sinh viên:</a:t>
                      </a:r>
                      <a:endParaRPr lang="en-US" dirty="0">
                        <a:latin typeface="+mn-lt"/>
                      </a:endParaRPr>
                    </a:p>
                  </a:txBody>
                  <a:tcPr/>
                </a:tc>
                <a:tc>
                  <a:txBody>
                    <a:bodyPr/>
                    <a:lstStyle/>
                    <a:p>
                      <a:r>
                        <a:rPr lang="en-US" sz="2000">
                          <a:latin typeface="+mn-lt"/>
                        </a:rPr>
                        <a:t>2021600574</a:t>
                      </a:r>
                      <a:endParaRPr lang="en-US" dirty="0">
                        <a:latin typeface="+mn-lt"/>
                      </a:endParaRPr>
                    </a:p>
                  </a:txBody>
                  <a:tcPr/>
                </a:tc>
                <a:extLst>
                  <a:ext uri="{0D108BD9-81ED-4DB2-BD59-A6C34878D82A}">
                    <a16:rowId xmlns:a16="http://schemas.microsoft.com/office/drawing/2014/main" val="2832472818"/>
                  </a:ext>
                </a:extLst>
              </a:tr>
              <a:tr h="459356">
                <a:tc>
                  <a:txBody>
                    <a:bodyPr/>
                    <a:lstStyle/>
                    <a:p>
                      <a:r>
                        <a:rPr lang="vi-VN" dirty="0">
                          <a:latin typeface="+mn-lt"/>
                        </a:rPr>
                        <a:t>Lớp:</a:t>
                      </a:r>
                      <a:endParaRPr lang="en-US" dirty="0">
                        <a:latin typeface="+mn-lt"/>
                      </a:endParaRPr>
                    </a:p>
                  </a:txBody>
                  <a:tcPr/>
                </a:tc>
                <a:tc>
                  <a:txBody>
                    <a:bodyPr/>
                    <a:lstStyle/>
                    <a:p>
                      <a:r>
                        <a:rPr lang="vi-VN" dirty="0">
                          <a:latin typeface="+mn-lt"/>
                        </a:rPr>
                        <a:t>2021DHCNTT01 – K16</a:t>
                      </a:r>
                      <a:endParaRPr lang="en-US" dirty="0">
                        <a:latin typeface="+mn-lt"/>
                      </a:endParaRPr>
                    </a:p>
                  </a:txBody>
                  <a:tcPr/>
                </a:tc>
                <a:extLst>
                  <a:ext uri="{0D108BD9-81ED-4DB2-BD59-A6C34878D82A}">
                    <a16:rowId xmlns:a16="http://schemas.microsoft.com/office/drawing/2014/main" val="652902719"/>
                  </a:ext>
                </a:extLst>
              </a:tr>
            </a:tbl>
          </a:graphicData>
        </a:graphic>
      </p:graphicFrame>
    </p:spTree>
    <p:extLst>
      <p:ext uri="{BB962C8B-B14F-4D97-AF65-F5344CB8AC3E}">
        <p14:creationId xmlns:p14="http://schemas.microsoft.com/office/powerpoint/2010/main" val="25020317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E8A891-E5AE-0FC3-90A3-020AC5D67DE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4CE0777-796B-6B78-36D8-DB851ED1508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10" name="TextBox 9">
            <a:extLst>
              <a:ext uri="{FF2B5EF4-FFF2-40B4-BE49-F238E27FC236}">
                <a16:creationId xmlns:a16="http://schemas.microsoft.com/office/drawing/2014/main" id="{68459C3C-6710-B5B5-E724-70840E073163}"/>
              </a:ext>
            </a:extLst>
          </p:cNvPr>
          <p:cNvSpPr txBox="1"/>
          <p:nvPr/>
        </p:nvSpPr>
        <p:spPr>
          <a:xfrm>
            <a:off x="4939553" y="2689411"/>
            <a:ext cx="546847" cy="646331"/>
          </a:xfrm>
          <a:prstGeom prst="rect">
            <a:avLst/>
          </a:prstGeom>
          <a:noFill/>
        </p:spPr>
        <p:txBody>
          <a:bodyPr wrap="square" rtlCol="0">
            <a:spAutoFit/>
          </a:bodyPr>
          <a:lstStyle/>
          <a:p>
            <a:r>
              <a:rPr lang="en-US" sz="3600" b="1" dirty="0"/>
              <a:t>1</a:t>
            </a:r>
            <a:endParaRPr lang="en-US" b="1" dirty="0"/>
          </a:p>
        </p:txBody>
      </p:sp>
      <p:sp>
        <p:nvSpPr>
          <p:cNvPr id="11" name="TextBox 10">
            <a:extLst>
              <a:ext uri="{FF2B5EF4-FFF2-40B4-BE49-F238E27FC236}">
                <a16:creationId xmlns:a16="http://schemas.microsoft.com/office/drawing/2014/main" id="{55F7FB32-9803-2523-85B6-B4BBAC14FC29}"/>
              </a:ext>
            </a:extLst>
          </p:cNvPr>
          <p:cNvSpPr txBox="1"/>
          <p:nvPr/>
        </p:nvSpPr>
        <p:spPr>
          <a:xfrm>
            <a:off x="6016711" y="3788427"/>
            <a:ext cx="546847" cy="646331"/>
          </a:xfrm>
          <a:prstGeom prst="rect">
            <a:avLst/>
          </a:prstGeom>
          <a:noFill/>
        </p:spPr>
        <p:txBody>
          <a:bodyPr wrap="square" rtlCol="0">
            <a:spAutoFit/>
          </a:bodyPr>
          <a:lstStyle/>
          <a:p>
            <a:r>
              <a:rPr lang="en-US" sz="3600" b="1" dirty="0"/>
              <a:t>4</a:t>
            </a:r>
            <a:endParaRPr lang="en-US" b="1" dirty="0"/>
          </a:p>
        </p:txBody>
      </p:sp>
      <p:sp>
        <p:nvSpPr>
          <p:cNvPr id="12" name="TextBox 11">
            <a:extLst>
              <a:ext uri="{FF2B5EF4-FFF2-40B4-BE49-F238E27FC236}">
                <a16:creationId xmlns:a16="http://schemas.microsoft.com/office/drawing/2014/main" id="{6F517CB5-68AF-AB56-6100-516CC84B835F}"/>
              </a:ext>
            </a:extLst>
          </p:cNvPr>
          <p:cNvSpPr txBox="1"/>
          <p:nvPr/>
        </p:nvSpPr>
        <p:spPr>
          <a:xfrm>
            <a:off x="4939552" y="3788427"/>
            <a:ext cx="546847" cy="646331"/>
          </a:xfrm>
          <a:prstGeom prst="rect">
            <a:avLst/>
          </a:prstGeom>
          <a:noFill/>
        </p:spPr>
        <p:txBody>
          <a:bodyPr wrap="square" rtlCol="0">
            <a:spAutoFit/>
          </a:bodyPr>
          <a:lstStyle/>
          <a:p>
            <a:r>
              <a:rPr lang="en-US" sz="3600" b="1" dirty="0"/>
              <a:t>3</a:t>
            </a:r>
            <a:endParaRPr lang="en-US" b="1" dirty="0"/>
          </a:p>
        </p:txBody>
      </p:sp>
      <p:sp>
        <p:nvSpPr>
          <p:cNvPr id="2" name="TextBox 1">
            <a:extLst>
              <a:ext uri="{FF2B5EF4-FFF2-40B4-BE49-F238E27FC236}">
                <a16:creationId xmlns:a16="http://schemas.microsoft.com/office/drawing/2014/main" id="{B3CD492C-CCB1-DBEC-787B-CA7D4B64E4FE}"/>
              </a:ext>
            </a:extLst>
          </p:cNvPr>
          <p:cNvSpPr txBox="1"/>
          <p:nvPr/>
        </p:nvSpPr>
        <p:spPr>
          <a:xfrm>
            <a:off x="460034" y="21011"/>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AE618674-A725-0C36-36FC-C166E9F528FC}"/>
              </a:ext>
            </a:extLst>
          </p:cNvPr>
          <p:cNvSpPr txBox="1"/>
          <p:nvPr/>
        </p:nvSpPr>
        <p:spPr>
          <a:xfrm>
            <a:off x="476570" y="723661"/>
            <a:ext cx="6131015" cy="461665"/>
          </a:xfrm>
          <a:prstGeom prst="rect">
            <a:avLst/>
          </a:prstGeom>
          <a:noFill/>
        </p:spPr>
        <p:txBody>
          <a:bodyPr wrap="square" rtlCol="0">
            <a:spAutoFit/>
          </a:bodyPr>
          <a:lstStyle/>
          <a:p>
            <a:r>
              <a:rPr lang="en-US" sz="2400" b="1"/>
              <a:t>3.2 Giao diện chương trình</a:t>
            </a:r>
            <a:endParaRPr lang="en-US" sz="2400" b="1" dirty="0"/>
          </a:p>
        </p:txBody>
      </p:sp>
      <p:pic>
        <p:nvPicPr>
          <p:cNvPr id="8" name="Picture 7">
            <a:extLst>
              <a:ext uri="{FF2B5EF4-FFF2-40B4-BE49-F238E27FC236}">
                <a16:creationId xmlns:a16="http://schemas.microsoft.com/office/drawing/2014/main" id="{E39AE921-8FB1-846A-5F01-66A248894746}"/>
              </a:ext>
            </a:extLst>
          </p:cNvPr>
          <p:cNvPicPr>
            <a:picLocks noChangeAspect="1"/>
          </p:cNvPicPr>
          <p:nvPr/>
        </p:nvPicPr>
        <p:blipFill>
          <a:blip r:embed="rId3"/>
          <a:stretch>
            <a:fillRect/>
          </a:stretch>
        </p:blipFill>
        <p:spPr>
          <a:xfrm>
            <a:off x="876265" y="1331482"/>
            <a:ext cx="8733402" cy="4040347"/>
          </a:xfrm>
          <a:prstGeom prst="rect">
            <a:avLst/>
          </a:prstGeom>
        </p:spPr>
      </p:pic>
      <p:sp>
        <p:nvSpPr>
          <p:cNvPr id="9" name="TextBox 8">
            <a:extLst>
              <a:ext uri="{FF2B5EF4-FFF2-40B4-BE49-F238E27FC236}">
                <a16:creationId xmlns:a16="http://schemas.microsoft.com/office/drawing/2014/main" id="{EA1DF438-4773-A603-2E58-FFC61F3698FD}"/>
              </a:ext>
            </a:extLst>
          </p:cNvPr>
          <p:cNvSpPr txBox="1"/>
          <p:nvPr/>
        </p:nvSpPr>
        <p:spPr>
          <a:xfrm>
            <a:off x="3606225" y="5582922"/>
            <a:ext cx="3435527" cy="400110"/>
          </a:xfrm>
          <a:prstGeom prst="rect">
            <a:avLst/>
          </a:prstGeom>
          <a:noFill/>
        </p:spPr>
        <p:txBody>
          <a:bodyPr wrap="square" rtlCol="0">
            <a:spAutoFit/>
          </a:bodyPr>
          <a:lstStyle/>
          <a:p>
            <a:r>
              <a:rPr lang="en-US" sz="2000" b="1"/>
              <a:t>Giao diện màn hình đăng nhập</a:t>
            </a:r>
            <a:endParaRPr lang="en-US" sz="2000" b="1" dirty="0"/>
          </a:p>
        </p:txBody>
      </p:sp>
      <p:grpSp>
        <p:nvGrpSpPr>
          <p:cNvPr id="14" name="Group 13">
            <a:extLst>
              <a:ext uri="{FF2B5EF4-FFF2-40B4-BE49-F238E27FC236}">
                <a16:creationId xmlns:a16="http://schemas.microsoft.com/office/drawing/2014/main" id="{46889B87-D331-25DC-4AC5-66D1822440CD}"/>
              </a:ext>
            </a:extLst>
          </p:cNvPr>
          <p:cNvGrpSpPr/>
          <p:nvPr/>
        </p:nvGrpSpPr>
        <p:grpSpPr>
          <a:xfrm>
            <a:off x="11075094" y="46035"/>
            <a:ext cx="992880" cy="586668"/>
            <a:chOff x="11117427" y="18725"/>
            <a:chExt cx="992880" cy="586668"/>
          </a:xfrm>
        </p:grpSpPr>
        <p:pic>
          <p:nvPicPr>
            <p:cNvPr id="15" name="Picture 14">
              <a:extLst>
                <a:ext uri="{FF2B5EF4-FFF2-40B4-BE49-F238E27FC236}">
                  <a16:creationId xmlns:a16="http://schemas.microsoft.com/office/drawing/2014/main" id="{ADF24545-CF96-136B-22B4-66A180124379}"/>
                </a:ext>
              </a:extLst>
            </p:cNvPr>
            <p:cNvPicPr>
              <a:picLocks noChangeAspect="1"/>
            </p:cNvPicPr>
            <p:nvPr/>
          </p:nvPicPr>
          <p:blipFill>
            <a:blip r:embed="rId4"/>
            <a:stretch>
              <a:fillRect/>
            </a:stretch>
          </p:blipFill>
          <p:spPr>
            <a:xfrm>
              <a:off x="11225159" y="18725"/>
              <a:ext cx="885148" cy="586668"/>
            </a:xfrm>
            <a:prstGeom prst="rect">
              <a:avLst/>
            </a:prstGeom>
          </p:spPr>
        </p:pic>
        <p:pic>
          <p:nvPicPr>
            <p:cNvPr id="16" name="Picture 15">
              <a:extLst>
                <a:ext uri="{FF2B5EF4-FFF2-40B4-BE49-F238E27FC236}">
                  <a16:creationId xmlns:a16="http://schemas.microsoft.com/office/drawing/2014/main" id="{5CBE6DBA-BD1D-3E04-5DDA-8F2BC6DD3D8C}"/>
                </a:ext>
              </a:extLst>
            </p:cNvPr>
            <p:cNvPicPr>
              <a:picLocks noChangeAspect="1"/>
            </p:cNvPicPr>
            <p:nvPr/>
          </p:nvPicPr>
          <p:blipFill>
            <a:blip r:embed="rId4"/>
            <a:stretch>
              <a:fillRect/>
            </a:stretch>
          </p:blipFill>
          <p:spPr>
            <a:xfrm>
              <a:off x="11117427" y="81658"/>
              <a:ext cx="885148" cy="307835"/>
            </a:xfrm>
            <a:prstGeom prst="rect">
              <a:avLst/>
            </a:prstGeom>
          </p:spPr>
        </p:pic>
      </p:grpSp>
      <p:grpSp>
        <p:nvGrpSpPr>
          <p:cNvPr id="17" name="Group 16">
            <a:extLst>
              <a:ext uri="{FF2B5EF4-FFF2-40B4-BE49-F238E27FC236}">
                <a16:creationId xmlns:a16="http://schemas.microsoft.com/office/drawing/2014/main" id="{661745BB-B8E9-9CEF-0491-367CDB51CBFB}"/>
              </a:ext>
            </a:extLst>
          </p:cNvPr>
          <p:cNvGrpSpPr/>
          <p:nvPr/>
        </p:nvGrpSpPr>
        <p:grpSpPr>
          <a:xfrm>
            <a:off x="451567" y="6153366"/>
            <a:ext cx="9420566" cy="614676"/>
            <a:chOff x="451567" y="6153366"/>
            <a:chExt cx="9420566" cy="614676"/>
          </a:xfrm>
        </p:grpSpPr>
        <p:pic>
          <p:nvPicPr>
            <p:cNvPr id="18" name="Picture 6" descr="Trường ĐH Công nghiệp Hà Nội - HaUI">
              <a:extLst>
                <a:ext uri="{FF2B5EF4-FFF2-40B4-BE49-F238E27FC236}">
                  <a16:creationId xmlns:a16="http://schemas.microsoft.com/office/drawing/2014/main" id="{8FCF6F8D-568C-A010-5D08-F9D911EC143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B361393A-4490-016D-F4F0-82FCB9ABCE89}"/>
                </a:ext>
              </a:extLst>
            </p:cNvPr>
            <p:cNvGrpSpPr/>
            <p:nvPr/>
          </p:nvGrpSpPr>
          <p:grpSpPr>
            <a:xfrm>
              <a:off x="987340" y="6153366"/>
              <a:ext cx="3682860" cy="614676"/>
              <a:chOff x="1391765" y="6049731"/>
              <a:chExt cx="3767667" cy="735810"/>
            </a:xfrm>
          </p:grpSpPr>
          <p:sp>
            <p:nvSpPr>
              <p:cNvPr id="21" name="TextBox 20">
                <a:extLst>
                  <a:ext uri="{FF2B5EF4-FFF2-40B4-BE49-F238E27FC236}">
                    <a16:creationId xmlns:a16="http://schemas.microsoft.com/office/drawing/2014/main" id="{577CB2A0-C7E7-9592-FD91-F47EE7A752E8}"/>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2" name="TextBox 21">
                <a:extLst>
                  <a:ext uri="{FF2B5EF4-FFF2-40B4-BE49-F238E27FC236}">
                    <a16:creationId xmlns:a16="http://schemas.microsoft.com/office/drawing/2014/main" id="{54C6FEB8-2F59-23A6-00ED-F47846100885}"/>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F06F01EB-4E34-9567-446B-89932923F4F3}"/>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8865958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5726AD-E24E-8AB8-3B1D-41492CBEB8E3}"/>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7D5B3B4-8659-1A89-7D33-A3B0FB84A0B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10" name="TextBox 9">
            <a:extLst>
              <a:ext uri="{FF2B5EF4-FFF2-40B4-BE49-F238E27FC236}">
                <a16:creationId xmlns:a16="http://schemas.microsoft.com/office/drawing/2014/main" id="{5DCCBC34-6133-D1DD-5CDE-57D953087794}"/>
              </a:ext>
            </a:extLst>
          </p:cNvPr>
          <p:cNvSpPr txBox="1"/>
          <p:nvPr/>
        </p:nvSpPr>
        <p:spPr>
          <a:xfrm>
            <a:off x="4939553" y="2689411"/>
            <a:ext cx="546847" cy="646331"/>
          </a:xfrm>
          <a:prstGeom prst="rect">
            <a:avLst/>
          </a:prstGeom>
          <a:noFill/>
        </p:spPr>
        <p:txBody>
          <a:bodyPr wrap="square" rtlCol="0">
            <a:spAutoFit/>
          </a:bodyPr>
          <a:lstStyle/>
          <a:p>
            <a:r>
              <a:rPr lang="en-US" sz="3600" b="1" dirty="0"/>
              <a:t>1</a:t>
            </a:r>
            <a:endParaRPr lang="en-US" b="1" dirty="0"/>
          </a:p>
        </p:txBody>
      </p:sp>
      <p:sp>
        <p:nvSpPr>
          <p:cNvPr id="11" name="TextBox 10">
            <a:extLst>
              <a:ext uri="{FF2B5EF4-FFF2-40B4-BE49-F238E27FC236}">
                <a16:creationId xmlns:a16="http://schemas.microsoft.com/office/drawing/2014/main" id="{DA268379-F05E-DB06-4299-3D1526FA8F39}"/>
              </a:ext>
            </a:extLst>
          </p:cNvPr>
          <p:cNvSpPr txBox="1"/>
          <p:nvPr/>
        </p:nvSpPr>
        <p:spPr>
          <a:xfrm>
            <a:off x="6016711" y="3788427"/>
            <a:ext cx="546847" cy="646331"/>
          </a:xfrm>
          <a:prstGeom prst="rect">
            <a:avLst/>
          </a:prstGeom>
          <a:noFill/>
        </p:spPr>
        <p:txBody>
          <a:bodyPr wrap="square" rtlCol="0">
            <a:spAutoFit/>
          </a:bodyPr>
          <a:lstStyle/>
          <a:p>
            <a:r>
              <a:rPr lang="en-US" sz="3600" b="1" dirty="0"/>
              <a:t>4</a:t>
            </a:r>
            <a:endParaRPr lang="en-US" b="1" dirty="0"/>
          </a:p>
        </p:txBody>
      </p:sp>
      <p:sp>
        <p:nvSpPr>
          <p:cNvPr id="12" name="TextBox 11">
            <a:extLst>
              <a:ext uri="{FF2B5EF4-FFF2-40B4-BE49-F238E27FC236}">
                <a16:creationId xmlns:a16="http://schemas.microsoft.com/office/drawing/2014/main" id="{643A4CF9-4029-B1D7-CCCF-4A8AB0912B37}"/>
              </a:ext>
            </a:extLst>
          </p:cNvPr>
          <p:cNvSpPr txBox="1"/>
          <p:nvPr/>
        </p:nvSpPr>
        <p:spPr>
          <a:xfrm>
            <a:off x="4939552" y="3788427"/>
            <a:ext cx="546847" cy="646331"/>
          </a:xfrm>
          <a:prstGeom prst="rect">
            <a:avLst/>
          </a:prstGeom>
          <a:noFill/>
        </p:spPr>
        <p:txBody>
          <a:bodyPr wrap="square" rtlCol="0">
            <a:spAutoFit/>
          </a:bodyPr>
          <a:lstStyle/>
          <a:p>
            <a:r>
              <a:rPr lang="en-US" sz="3600" b="1" dirty="0"/>
              <a:t>3</a:t>
            </a:r>
            <a:endParaRPr lang="en-US" b="1" dirty="0"/>
          </a:p>
        </p:txBody>
      </p:sp>
      <p:sp>
        <p:nvSpPr>
          <p:cNvPr id="2" name="TextBox 1">
            <a:extLst>
              <a:ext uri="{FF2B5EF4-FFF2-40B4-BE49-F238E27FC236}">
                <a16:creationId xmlns:a16="http://schemas.microsoft.com/office/drawing/2014/main" id="{F74AEFFB-DD09-928B-A7B5-C07F388AD1FD}"/>
              </a:ext>
            </a:extLst>
          </p:cNvPr>
          <p:cNvSpPr txBox="1"/>
          <p:nvPr/>
        </p:nvSpPr>
        <p:spPr>
          <a:xfrm>
            <a:off x="460034" y="21011"/>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45D6C323-9AE7-74AB-9C01-68962DDAB051}"/>
              </a:ext>
            </a:extLst>
          </p:cNvPr>
          <p:cNvSpPr txBox="1"/>
          <p:nvPr/>
        </p:nvSpPr>
        <p:spPr>
          <a:xfrm>
            <a:off x="476570" y="723661"/>
            <a:ext cx="6131015" cy="461665"/>
          </a:xfrm>
          <a:prstGeom prst="rect">
            <a:avLst/>
          </a:prstGeom>
          <a:noFill/>
        </p:spPr>
        <p:txBody>
          <a:bodyPr wrap="square" rtlCol="0">
            <a:spAutoFit/>
          </a:bodyPr>
          <a:lstStyle/>
          <a:p>
            <a:r>
              <a:rPr lang="en-US" sz="2400" b="1"/>
              <a:t>3.2 Giao diện chương trình</a:t>
            </a:r>
            <a:endParaRPr lang="en-US" sz="2400" b="1" dirty="0"/>
          </a:p>
        </p:txBody>
      </p:sp>
      <p:sp>
        <p:nvSpPr>
          <p:cNvPr id="9" name="TextBox 8">
            <a:extLst>
              <a:ext uri="{FF2B5EF4-FFF2-40B4-BE49-F238E27FC236}">
                <a16:creationId xmlns:a16="http://schemas.microsoft.com/office/drawing/2014/main" id="{890A72FC-B0CF-11B4-C874-D19DD796C5FA}"/>
              </a:ext>
            </a:extLst>
          </p:cNvPr>
          <p:cNvSpPr txBox="1"/>
          <p:nvPr/>
        </p:nvSpPr>
        <p:spPr>
          <a:xfrm>
            <a:off x="3606225" y="5582922"/>
            <a:ext cx="4818108" cy="400110"/>
          </a:xfrm>
          <a:prstGeom prst="rect">
            <a:avLst/>
          </a:prstGeom>
          <a:noFill/>
        </p:spPr>
        <p:txBody>
          <a:bodyPr wrap="square" rtlCol="0">
            <a:spAutoFit/>
          </a:bodyPr>
          <a:lstStyle/>
          <a:p>
            <a:r>
              <a:rPr lang="en-US" sz="2000" b="1"/>
              <a:t>Giao diện màn hình quản lý thực tập sinh</a:t>
            </a:r>
            <a:endParaRPr lang="en-US" sz="2000" b="1" dirty="0"/>
          </a:p>
        </p:txBody>
      </p:sp>
      <p:grpSp>
        <p:nvGrpSpPr>
          <p:cNvPr id="14" name="Group 13">
            <a:extLst>
              <a:ext uri="{FF2B5EF4-FFF2-40B4-BE49-F238E27FC236}">
                <a16:creationId xmlns:a16="http://schemas.microsoft.com/office/drawing/2014/main" id="{A86523C4-37DE-962B-ABD7-C56736AC6949}"/>
              </a:ext>
            </a:extLst>
          </p:cNvPr>
          <p:cNvGrpSpPr/>
          <p:nvPr/>
        </p:nvGrpSpPr>
        <p:grpSpPr>
          <a:xfrm>
            <a:off x="11075094" y="46035"/>
            <a:ext cx="992880" cy="586668"/>
            <a:chOff x="11117427" y="18725"/>
            <a:chExt cx="992880" cy="586668"/>
          </a:xfrm>
        </p:grpSpPr>
        <p:pic>
          <p:nvPicPr>
            <p:cNvPr id="15" name="Picture 14">
              <a:extLst>
                <a:ext uri="{FF2B5EF4-FFF2-40B4-BE49-F238E27FC236}">
                  <a16:creationId xmlns:a16="http://schemas.microsoft.com/office/drawing/2014/main" id="{BC523A75-1D2D-3633-BF13-153530A6FDAD}"/>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6" name="Picture 15">
              <a:extLst>
                <a:ext uri="{FF2B5EF4-FFF2-40B4-BE49-F238E27FC236}">
                  <a16:creationId xmlns:a16="http://schemas.microsoft.com/office/drawing/2014/main" id="{56180429-0897-7CF8-B364-94A9408382EE}"/>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7" name="Group 16">
            <a:extLst>
              <a:ext uri="{FF2B5EF4-FFF2-40B4-BE49-F238E27FC236}">
                <a16:creationId xmlns:a16="http://schemas.microsoft.com/office/drawing/2014/main" id="{81019C90-CD55-F2FC-9823-5DBBAC798EBE}"/>
              </a:ext>
            </a:extLst>
          </p:cNvPr>
          <p:cNvGrpSpPr/>
          <p:nvPr/>
        </p:nvGrpSpPr>
        <p:grpSpPr>
          <a:xfrm>
            <a:off x="451567" y="6153366"/>
            <a:ext cx="9420566" cy="614676"/>
            <a:chOff x="451567" y="6153366"/>
            <a:chExt cx="9420566" cy="614676"/>
          </a:xfrm>
        </p:grpSpPr>
        <p:pic>
          <p:nvPicPr>
            <p:cNvPr id="18" name="Picture 6" descr="Trường ĐH Công nghiệp Hà Nội - HaUI">
              <a:extLst>
                <a:ext uri="{FF2B5EF4-FFF2-40B4-BE49-F238E27FC236}">
                  <a16:creationId xmlns:a16="http://schemas.microsoft.com/office/drawing/2014/main" id="{4305D6B8-C4D2-5AD7-4823-448290EFCAC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BD69F1FB-0D6D-F6FA-1458-A52D1BBB6B8B}"/>
                </a:ext>
              </a:extLst>
            </p:cNvPr>
            <p:cNvGrpSpPr/>
            <p:nvPr/>
          </p:nvGrpSpPr>
          <p:grpSpPr>
            <a:xfrm>
              <a:off x="987340" y="6153366"/>
              <a:ext cx="3682860" cy="614676"/>
              <a:chOff x="1391765" y="6049731"/>
              <a:chExt cx="3767667" cy="735810"/>
            </a:xfrm>
          </p:grpSpPr>
          <p:sp>
            <p:nvSpPr>
              <p:cNvPr id="21" name="TextBox 20">
                <a:extLst>
                  <a:ext uri="{FF2B5EF4-FFF2-40B4-BE49-F238E27FC236}">
                    <a16:creationId xmlns:a16="http://schemas.microsoft.com/office/drawing/2014/main" id="{33BA4709-CBF2-E67C-78CE-D8151962B1B5}"/>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2" name="TextBox 21">
                <a:extLst>
                  <a:ext uri="{FF2B5EF4-FFF2-40B4-BE49-F238E27FC236}">
                    <a16:creationId xmlns:a16="http://schemas.microsoft.com/office/drawing/2014/main" id="{E13E185C-0967-B94A-EC2F-CD67AA28CD64}"/>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3796D150-CEF7-CCAD-7EA6-9DAE274C1F84}"/>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6" name="Picture 5">
            <a:extLst>
              <a:ext uri="{FF2B5EF4-FFF2-40B4-BE49-F238E27FC236}">
                <a16:creationId xmlns:a16="http://schemas.microsoft.com/office/drawing/2014/main" id="{A567ED7A-F60F-0977-8DDE-61F4167800D8}"/>
              </a:ext>
            </a:extLst>
          </p:cNvPr>
          <p:cNvPicPr>
            <a:picLocks noChangeAspect="1"/>
          </p:cNvPicPr>
          <p:nvPr/>
        </p:nvPicPr>
        <p:blipFill>
          <a:blip r:embed="rId5"/>
          <a:stretch>
            <a:fillRect/>
          </a:stretch>
        </p:blipFill>
        <p:spPr>
          <a:xfrm>
            <a:off x="1228905" y="1321919"/>
            <a:ext cx="8670519" cy="4137479"/>
          </a:xfrm>
          <a:prstGeom prst="rect">
            <a:avLst/>
          </a:prstGeom>
        </p:spPr>
      </p:pic>
    </p:spTree>
    <p:extLst>
      <p:ext uri="{BB962C8B-B14F-4D97-AF65-F5344CB8AC3E}">
        <p14:creationId xmlns:p14="http://schemas.microsoft.com/office/powerpoint/2010/main" val="1707250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EA51E6-A954-F63E-1C8A-48890CDBBAFE}"/>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639DFA2-458E-9D1D-3B5A-BC0CB61A8A6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D582535A-B39F-7DEF-E0E9-63D27DAF9DCF}"/>
              </a:ext>
            </a:extLst>
          </p:cNvPr>
          <p:cNvSpPr txBox="1"/>
          <p:nvPr/>
        </p:nvSpPr>
        <p:spPr>
          <a:xfrm>
            <a:off x="460034" y="21011"/>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239DFD7B-C060-3F54-1693-8A3456E1D04A}"/>
              </a:ext>
            </a:extLst>
          </p:cNvPr>
          <p:cNvSpPr txBox="1"/>
          <p:nvPr/>
        </p:nvSpPr>
        <p:spPr>
          <a:xfrm>
            <a:off x="476570" y="723661"/>
            <a:ext cx="6131015" cy="461665"/>
          </a:xfrm>
          <a:prstGeom prst="rect">
            <a:avLst/>
          </a:prstGeom>
          <a:noFill/>
        </p:spPr>
        <p:txBody>
          <a:bodyPr wrap="square" rtlCol="0">
            <a:spAutoFit/>
          </a:bodyPr>
          <a:lstStyle/>
          <a:p>
            <a:r>
              <a:rPr lang="en-US" sz="2400" b="1"/>
              <a:t>3.2 Giao diện chương trình</a:t>
            </a:r>
            <a:endParaRPr lang="en-US" sz="2400" b="1" dirty="0"/>
          </a:p>
        </p:txBody>
      </p:sp>
      <p:sp>
        <p:nvSpPr>
          <p:cNvPr id="9" name="TextBox 8">
            <a:extLst>
              <a:ext uri="{FF2B5EF4-FFF2-40B4-BE49-F238E27FC236}">
                <a16:creationId xmlns:a16="http://schemas.microsoft.com/office/drawing/2014/main" id="{1F1F850D-D925-7B46-7309-2DEFD6B768C4}"/>
              </a:ext>
            </a:extLst>
          </p:cNvPr>
          <p:cNvSpPr txBox="1"/>
          <p:nvPr/>
        </p:nvSpPr>
        <p:spPr>
          <a:xfrm>
            <a:off x="3606225" y="5582922"/>
            <a:ext cx="4818108" cy="400110"/>
          </a:xfrm>
          <a:prstGeom prst="rect">
            <a:avLst/>
          </a:prstGeom>
          <a:noFill/>
        </p:spPr>
        <p:txBody>
          <a:bodyPr wrap="square" rtlCol="0">
            <a:spAutoFit/>
          </a:bodyPr>
          <a:lstStyle/>
          <a:p>
            <a:r>
              <a:rPr lang="en-US" sz="2000" b="1"/>
              <a:t>Giao diện màn hình đánh giá thực tập sinh</a:t>
            </a:r>
            <a:endParaRPr lang="en-US" sz="2000" b="1" dirty="0"/>
          </a:p>
        </p:txBody>
      </p:sp>
      <p:grpSp>
        <p:nvGrpSpPr>
          <p:cNvPr id="14" name="Group 13">
            <a:extLst>
              <a:ext uri="{FF2B5EF4-FFF2-40B4-BE49-F238E27FC236}">
                <a16:creationId xmlns:a16="http://schemas.microsoft.com/office/drawing/2014/main" id="{3A925F46-DB85-136B-FF7E-6BC1CC94D96A}"/>
              </a:ext>
            </a:extLst>
          </p:cNvPr>
          <p:cNvGrpSpPr/>
          <p:nvPr/>
        </p:nvGrpSpPr>
        <p:grpSpPr>
          <a:xfrm>
            <a:off x="11075094" y="46035"/>
            <a:ext cx="992880" cy="586668"/>
            <a:chOff x="11117427" y="18725"/>
            <a:chExt cx="992880" cy="586668"/>
          </a:xfrm>
        </p:grpSpPr>
        <p:pic>
          <p:nvPicPr>
            <p:cNvPr id="15" name="Picture 14">
              <a:extLst>
                <a:ext uri="{FF2B5EF4-FFF2-40B4-BE49-F238E27FC236}">
                  <a16:creationId xmlns:a16="http://schemas.microsoft.com/office/drawing/2014/main" id="{FEBB3740-86D1-319D-A193-52E7CCB8B406}"/>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6" name="Picture 15">
              <a:extLst>
                <a:ext uri="{FF2B5EF4-FFF2-40B4-BE49-F238E27FC236}">
                  <a16:creationId xmlns:a16="http://schemas.microsoft.com/office/drawing/2014/main" id="{E4119727-612A-96A6-A13B-F9D46150BFDE}"/>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7" name="Group 16">
            <a:extLst>
              <a:ext uri="{FF2B5EF4-FFF2-40B4-BE49-F238E27FC236}">
                <a16:creationId xmlns:a16="http://schemas.microsoft.com/office/drawing/2014/main" id="{401DC87A-7D4E-F6C5-D7C3-EA6FA5C0E20C}"/>
              </a:ext>
            </a:extLst>
          </p:cNvPr>
          <p:cNvGrpSpPr/>
          <p:nvPr/>
        </p:nvGrpSpPr>
        <p:grpSpPr>
          <a:xfrm>
            <a:off x="451567" y="6153366"/>
            <a:ext cx="9420566" cy="614676"/>
            <a:chOff x="451567" y="6153366"/>
            <a:chExt cx="9420566" cy="614676"/>
          </a:xfrm>
        </p:grpSpPr>
        <p:pic>
          <p:nvPicPr>
            <p:cNvPr id="18" name="Picture 6" descr="Trường ĐH Công nghiệp Hà Nội - HaUI">
              <a:extLst>
                <a:ext uri="{FF2B5EF4-FFF2-40B4-BE49-F238E27FC236}">
                  <a16:creationId xmlns:a16="http://schemas.microsoft.com/office/drawing/2014/main" id="{7CBE20B5-1999-8826-6A40-AEB75A1359E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EF66B639-9D09-8DD8-B4DE-AFBDDE3B2339}"/>
                </a:ext>
              </a:extLst>
            </p:cNvPr>
            <p:cNvGrpSpPr/>
            <p:nvPr/>
          </p:nvGrpSpPr>
          <p:grpSpPr>
            <a:xfrm>
              <a:off x="987340" y="6153366"/>
              <a:ext cx="3682860" cy="614676"/>
              <a:chOff x="1391765" y="6049731"/>
              <a:chExt cx="3767667" cy="735810"/>
            </a:xfrm>
          </p:grpSpPr>
          <p:sp>
            <p:nvSpPr>
              <p:cNvPr id="21" name="TextBox 20">
                <a:extLst>
                  <a:ext uri="{FF2B5EF4-FFF2-40B4-BE49-F238E27FC236}">
                    <a16:creationId xmlns:a16="http://schemas.microsoft.com/office/drawing/2014/main" id="{7C54DF82-0793-EF0D-D068-B046361CE911}"/>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2" name="TextBox 21">
                <a:extLst>
                  <a:ext uri="{FF2B5EF4-FFF2-40B4-BE49-F238E27FC236}">
                    <a16:creationId xmlns:a16="http://schemas.microsoft.com/office/drawing/2014/main" id="{B7060B1C-2F2C-1ED2-93FB-CFF5FE4D3ACE}"/>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7CC8B6B4-2FE8-5D65-2FA0-6A3E58242E3D}"/>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7" name="Picture 6">
            <a:extLst>
              <a:ext uri="{FF2B5EF4-FFF2-40B4-BE49-F238E27FC236}">
                <a16:creationId xmlns:a16="http://schemas.microsoft.com/office/drawing/2014/main" id="{A6A738FA-354D-2945-B72E-978451D2DFA3}"/>
              </a:ext>
            </a:extLst>
          </p:cNvPr>
          <p:cNvPicPr>
            <a:picLocks noChangeAspect="1"/>
          </p:cNvPicPr>
          <p:nvPr/>
        </p:nvPicPr>
        <p:blipFill>
          <a:blip r:embed="rId5"/>
          <a:stretch>
            <a:fillRect/>
          </a:stretch>
        </p:blipFill>
        <p:spPr>
          <a:xfrm>
            <a:off x="1126067" y="1264863"/>
            <a:ext cx="8746066" cy="4174888"/>
          </a:xfrm>
          <a:prstGeom prst="rect">
            <a:avLst/>
          </a:prstGeom>
        </p:spPr>
      </p:pic>
    </p:spTree>
    <p:extLst>
      <p:ext uri="{BB962C8B-B14F-4D97-AF65-F5344CB8AC3E}">
        <p14:creationId xmlns:p14="http://schemas.microsoft.com/office/powerpoint/2010/main" val="1658412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CD0CB9-72D7-6217-8642-C93DCB2635C2}"/>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653134C-82AB-2AD3-96C5-A98EA91D32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D48D0A93-15D0-594D-553D-1DE959ACB084}"/>
              </a:ext>
            </a:extLst>
          </p:cNvPr>
          <p:cNvSpPr txBox="1"/>
          <p:nvPr/>
        </p:nvSpPr>
        <p:spPr>
          <a:xfrm>
            <a:off x="460034" y="21011"/>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BAE84CBA-D760-EE7A-A840-C849BA5E8A99}"/>
              </a:ext>
            </a:extLst>
          </p:cNvPr>
          <p:cNvSpPr txBox="1"/>
          <p:nvPr/>
        </p:nvSpPr>
        <p:spPr>
          <a:xfrm>
            <a:off x="476570" y="723661"/>
            <a:ext cx="6131015" cy="461665"/>
          </a:xfrm>
          <a:prstGeom prst="rect">
            <a:avLst/>
          </a:prstGeom>
          <a:noFill/>
        </p:spPr>
        <p:txBody>
          <a:bodyPr wrap="square" rtlCol="0">
            <a:spAutoFit/>
          </a:bodyPr>
          <a:lstStyle/>
          <a:p>
            <a:r>
              <a:rPr lang="en-US" sz="2400" b="1"/>
              <a:t>3.2 Giao diện chương trình</a:t>
            </a:r>
            <a:endParaRPr lang="en-US" sz="2400" b="1" dirty="0"/>
          </a:p>
        </p:txBody>
      </p:sp>
      <p:sp>
        <p:nvSpPr>
          <p:cNvPr id="9" name="TextBox 8">
            <a:extLst>
              <a:ext uri="{FF2B5EF4-FFF2-40B4-BE49-F238E27FC236}">
                <a16:creationId xmlns:a16="http://schemas.microsoft.com/office/drawing/2014/main" id="{7F37188E-4F83-1C0E-55E8-6D8818F4A819}"/>
              </a:ext>
            </a:extLst>
          </p:cNvPr>
          <p:cNvSpPr txBox="1"/>
          <p:nvPr/>
        </p:nvSpPr>
        <p:spPr>
          <a:xfrm>
            <a:off x="3606225" y="5582922"/>
            <a:ext cx="4818108" cy="400110"/>
          </a:xfrm>
          <a:prstGeom prst="rect">
            <a:avLst/>
          </a:prstGeom>
          <a:noFill/>
        </p:spPr>
        <p:txBody>
          <a:bodyPr wrap="square" rtlCol="0">
            <a:spAutoFit/>
          </a:bodyPr>
          <a:lstStyle/>
          <a:p>
            <a:r>
              <a:rPr lang="en-US" sz="2000" b="1"/>
              <a:t>Giao diện màn hình thống kê hệ thống</a:t>
            </a:r>
            <a:endParaRPr lang="en-US" sz="2000" b="1" dirty="0"/>
          </a:p>
        </p:txBody>
      </p:sp>
      <p:grpSp>
        <p:nvGrpSpPr>
          <p:cNvPr id="14" name="Group 13">
            <a:extLst>
              <a:ext uri="{FF2B5EF4-FFF2-40B4-BE49-F238E27FC236}">
                <a16:creationId xmlns:a16="http://schemas.microsoft.com/office/drawing/2014/main" id="{AB55118C-B04C-9CFC-61C7-E70525C767BD}"/>
              </a:ext>
            </a:extLst>
          </p:cNvPr>
          <p:cNvGrpSpPr/>
          <p:nvPr/>
        </p:nvGrpSpPr>
        <p:grpSpPr>
          <a:xfrm>
            <a:off x="11075094" y="46035"/>
            <a:ext cx="992880" cy="586668"/>
            <a:chOff x="11117427" y="18725"/>
            <a:chExt cx="992880" cy="586668"/>
          </a:xfrm>
        </p:grpSpPr>
        <p:pic>
          <p:nvPicPr>
            <p:cNvPr id="15" name="Picture 14">
              <a:extLst>
                <a:ext uri="{FF2B5EF4-FFF2-40B4-BE49-F238E27FC236}">
                  <a16:creationId xmlns:a16="http://schemas.microsoft.com/office/drawing/2014/main" id="{0E92C72A-D22C-4B54-1E63-8236169B92DD}"/>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6" name="Picture 15">
              <a:extLst>
                <a:ext uri="{FF2B5EF4-FFF2-40B4-BE49-F238E27FC236}">
                  <a16:creationId xmlns:a16="http://schemas.microsoft.com/office/drawing/2014/main" id="{27061139-AA27-F656-F552-74E67736283D}"/>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7" name="Group 16">
            <a:extLst>
              <a:ext uri="{FF2B5EF4-FFF2-40B4-BE49-F238E27FC236}">
                <a16:creationId xmlns:a16="http://schemas.microsoft.com/office/drawing/2014/main" id="{35D1DFAD-335C-B29A-5E3B-104A6DEEB3AA}"/>
              </a:ext>
            </a:extLst>
          </p:cNvPr>
          <p:cNvGrpSpPr/>
          <p:nvPr/>
        </p:nvGrpSpPr>
        <p:grpSpPr>
          <a:xfrm>
            <a:off x="451567" y="6153366"/>
            <a:ext cx="9420566" cy="614676"/>
            <a:chOff x="451567" y="6153366"/>
            <a:chExt cx="9420566" cy="614676"/>
          </a:xfrm>
        </p:grpSpPr>
        <p:pic>
          <p:nvPicPr>
            <p:cNvPr id="18" name="Picture 6" descr="Trường ĐH Công nghiệp Hà Nội - HaUI">
              <a:extLst>
                <a:ext uri="{FF2B5EF4-FFF2-40B4-BE49-F238E27FC236}">
                  <a16:creationId xmlns:a16="http://schemas.microsoft.com/office/drawing/2014/main" id="{68DD5955-3EC4-7095-CD96-2D41091DF67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743425F9-67BB-6673-8F83-DC0161D47A9D}"/>
                </a:ext>
              </a:extLst>
            </p:cNvPr>
            <p:cNvGrpSpPr/>
            <p:nvPr/>
          </p:nvGrpSpPr>
          <p:grpSpPr>
            <a:xfrm>
              <a:off x="987340" y="6153366"/>
              <a:ext cx="3682860" cy="614676"/>
              <a:chOff x="1391765" y="6049731"/>
              <a:chExt cx="3767667" cy="735810"/>
            </a:xfrm>
          </p:grpSpPr>
          <p:sp>
            <p:nvSpPr>
              <p:cNvPr id="21" name="TextBox 20">
                <a:extLst>
                  <a:ext uri="{FF2B5EF4-FFF2-40B4-BE49-F238E27FC236}">
                    <a16:creationId xmlns:a16="http://schemas.microsoft.com/office/drawing/2014/main" id="{908D0417-6D4A-CFD9-CC5A-C2162BDD513D}"/>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2" name="TextBox 21">
                <a:extLst>
                  <a:ext uri="{FF2B5EF4-FFF2-40B4-BE49-F238E27FC236}">
                    <a16:creationId xmlns:a16="http://schemas.microsoft.com/office/drawing/2014/main" id="{515B67B7-81A6-6F0E-F432-3D90937E23C3}"/>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5549DB8D-4A95-CA0D-C79C-B5C698D548E3}"/>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6" name="Picture 5">
            <a:extLst>
              <a:ext uri="{FF2B5EF4-FFF2-40B4-BE49-F238E27FC236}">
                <a16:creationId xmlns:a16="http://schemas.microsoft.com/office/drawing/2014/main" id="{A3E090BE-7072-4C83-F1F7-EC313D8C95B3}"/>
              </a:ext>
            </a:extLst>
          </p:cNvPr>
          <p:cNvPicPr>
            <a:picLocks noChangeAspect="1"/>
          </p:cNvPicPr>
          <p:nvPr/>
        </p:nvPicPr>
        <p:blipFill>
          <a:blip r:embed="rId5"/>
          <a:stretch>
            <a:fillRect/>
          </a:stretch>
        </p:blipFill>
        <p:spPr>
          <a:xfrm>
            <a:off x="1142999" y="1312860"/>
            <a:ext cx="8492067" cy="4093428"/>
          </a:xfrm>
          <a:prstGeom prst="rect">
            <a:avLst/>
          </a:prstGeom>
        </p:spPr>
      </p:pic>
    </p:spTree>
    <p:extLst>
      <p:ext uri="{BB962C8B-B14F-4D97-AF65-F5344CB8AC3E}">
        <p14:creationId xmlns:p14="http://schemas.microsoft.com/office/powerpoint/2010/main" val="2241267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BEF5F7-2122-635F-5F6E-E253DB83F6CC}"/>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6C28B5E3-CFFE-8985-B9AC-E5622AFC56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7840567D-1430-39E5-7F92-19A46D9929FD}"/>
              </a:ext>
            </a:extLst>
          </p:cNvPr>
          <p:cNvSpPr txBox="1"/>
          <p:nvPr/>
        </p:nvSpPr>
        <p:spPr>
          <a:xfrm>
            <a:off x="460034" y="21011"/>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36278866-848F-FC47-3338-EA58B44B6FE0}"/>
              </a:ext>
            </a:extLst>
          </p:cNvPr>
          <p:cNvSpPr txBox="1"/>
          <p:nvPr/>
        </p:nvSpPr>
        <p:spPr>
          <a:xfrm>
            <a:off x="476570" y="723661"/>
            <a:ext cx="6131015" cy="461665"/>
          </a:xfrm>
          <a:prstGeom prst="rect">
            <a:avLst/>
          </a:prstGeom>
          <a:noFill/>
        </p:spPr>
        <p:txBody>
          <a:bodyPr wrap="square" rtlCol="0">
            <a:spAutoFit/>
          </a:bodyPr>
          <a:lstStyle/>
          <a:p>
            <a:r>
              <a:rPr lang="en-US" sz="2400" b="1"/>
              <a:t>3.2 Giao diện chương trình</a:t>
            </a:r>
            <a:endParaRPr lang="en-US" sz="2400" b="1" dirty="0"/>
          </a:p>
        </p:txBody>
      </p:sp>
      <p:sp>
        <p:nvSpPr>
          <p:cNvPr id="9" name="TextBox 8">
            <a:extLst>
              <a:ext uri="{FF2B5EF4-FFF2-40B4-BE49-F238E27FC236}">
                <a16:creationId xmlns:a16="http://schemas.microsoft.com/office/drawing/2014/main" id="{DED97FF0-A802-730B-A962-1CEB67B98A66}"/>
              </a:ext>
            </a:extLst>
          </p:cNvPr>
          <p:cNvSpPr txBox="1"/>
          <p:nvPr/>
        </p:nvSpPr>
        <p:spPr>
          <a:xfrm>
            <a:off x="3606225" y="5582922"/>
            <a:ext cx="4818108" cy="400110"/>
          </a:xfrm>
          <a:prstGeom prst="rect">
            <a:avLst/>
          </a:prstGeom>
          <a:noFill/>
        </p:spPr>
        <p:txBody>
          <a:bodyPr wrap="square" rtlCol="0">
            <a:spAutoFit/>
          </a:bodyPr>
          <a:lstStyle/>
          <a:p>
            <a:r>
              <a:rPr lang="en-US" sz="2000" b="1"/>
              <a:t>Giao diện màn hình xem kết quả kiểm tra</a:t>
            </a:r>
            <a:endParaRPr lang="en-US" sz="2000" b="1" dirty="0"/>
          </a:p>
        </p:txBody>
      </p:sp>
      <p:grpSp>
        <p:nvGrpSpPr>
          <p:cNvPr id="14" name="Group 13">
            <a:extLst>
              <a:ext uri="{FF2B5EF4-FFF2-40B4-BE49-F238E27FC236}">
                <a16:creationId xmlns:a16="http://schemas.microsoft.com/office/drawing/2014/main" id="{E4AA320B-BA4C-048A-56DB-552ADA3C4D73}"/>
              </a:ext>
            </a:extLst>
          </p:cNvPr>
          <p:cNvGrpSpPr/>
          <p:nvPr/>
        </p:nvGrpSpPr>
        <p:grpSpPr>
          <a:xfrm>
            <a:off x="11075094" y="46035"/>
            <a:ext cx="992880" cy="586668"/>
            <a:chOff x="11117427" y="18725"/>
            <a:chExt cx="992880" cy="586668"/>
          </a:xfrm>
        </p:grpSpPr>
        <p:pic>
          <p:nvPicPr>
            <p:cNvPr id="15" name="Picture 14">
              <a:extLst>
                <a:ext uri="{FF2B5EF4-FFF2-40B4-BE49-F238E27FC236}">
                  <a16:creationId xmlns:a16="http://schemas.microsoft.com/office/drawing/2014/main" id="{22AFD5A9-A3E6-D5A8-154F-4FFDEAFFFB4C}"/>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6" name="Picture 15">
              <a:extLst>
                <a:ext uri="{FF2B5EF4-FFF2-40B4-BE49-F238E27FC236}">
                  <a16:creationId xmlns:a16="http://schemas.microsoft.com/office/drawing/2014/main" id="{FA2C6280-5770-F097-1225-4B42F0FE52A2}"/>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7" name="Group 16">
            <a:extLst>
              <a:ext uri="{FF2B5EF4-FFF2-40B4-BE49-F238E27FC236}">
                <a16:creationId xmlns:a16="http://schemas.microsoft.com/office/drawing/2014/main" id="{5A7CB02B-9851-4FF4-EC41-BDC5AED8A467}"/>
              </a:ext>
            </a:extLst>
          </p:cNvPr>
          <p:cNvGrpSpPr/>
          <p:nvPr/>
        </p:nvGrpSpPr>
        <p:grpSpPr>
          <a:xfrm>
            <a:off x="451567" y="6153366"/>
            <a:ext cx="9420566" cy="614676"/>
            <a:chOff x="451567" y="6153366"/>
            <a:chExt cx="9420566" cy="614676"/>
          </a:xfrm>
        </p:grpSpPr>
        <p:pic>
          <p:nvPicPr>
            <p:cNvPr id="18" name="Picture 6" descr="Trường ĐH Công nghiệp Hà Nội - HaUI">
              <a:extLst>
                <a:ext uri="{FF2B5EF4-FFF2-40B4-BE49-F238E27FC236}">
                  <a16:creationId xmlns:a16="http://schemas.microsoft.com/office/drawing/2014/main" id="{4B67C776-434F-BB40-6A7B-3C2AE16910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9" name="Group 18">
              <a:extLst>
                <a:ext uri="{FF2B5EF4-FFF2-40B4-BE49-F238E27FC236}">
                  <a16:creationId xmlns:a16="http://schemas.microsoft.com/office/drawing/2014/main" id="{F3A41C6A-BC6B-18BD-D571-05B5C2A760CD}"/>
                </a:ext>
              </a:extLst>
            </p:cNvPr>
            <p:cNvGrpSpPr/>
            <p:nvPr/>
          </p:nvGrpSpPr>
          <p:grpSpPr>
            <a:xfrm>
              <a:off x="987340" y="6153366"/>
              <a:ext cx="3682860" cy="614676"/>
              <a:chOff x="1391765" y="6049731"/>
              <a:chExt cx="3767667" cy="735810"/>
            </a:xfrm>
          </p:grpSpPr>
          <p:sp>
            <p:nvSpPr>
              <p:cNvPr id="21" name="TextBox 20">
                <a:extLst>
                  <a:ext uri="{FF2B5EF4-FFF2-40B4-BE49-F238E27FC236}">
                    <a16:creationId xmlns:a16="http://schemas.microsoft.com/office/drawing/2014/main" id="{69B17A5D-B04B-C81C-9DC0-98121CD26A33}"/>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2" name="TextBox 21">
                <a:extLst>
                  <a:ext uri="{FF2B5EF4-FFF2-40B4-BE49-F238E27FC236}">
                    <a16:creationId xmlns:a16="http://schemas.microsoft.com/office/drawing/2014/main" id="{E1DD165B-3DAA-A710-99A0-C953D4C44301}"/>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A7103968-4023-5600-D9AB-7FEF1300E800}"/>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10" name="Picture 9">
            <a:extLst>
              <a:ext uri="{FF2B5EF4-FFF2-40B4-BE49-F238E27FC236}">
                <a16:creationId xmlns:a16="http://schemas.microsoft.com/office/drawing/2014/main" id="{4CB96B7F-0193-72C1-B848-90A7836CF6A3}"/>
              </a:ext>
            </a:extLst>
          </p:cNvPr>
          <p:cNvPicPr>
            <a:picLocks noChangeAspect="1"/>
          </p:cNvPicPr>
          <p:nvPr/>
        </p:nvPicPr>
        <p:blipFill>
          <a:blip r:embed="rId5"/>
          <a:stretch>
            <a:fillRect/>
          </a:stretch>
        </p:blipFill>
        <p:spPr>
          <a:xfrm>
            <a:off x="987340" y="1162946"/>
            <a:ext cx="8712200" cy="4455425"/>
          </a:xfrm>
          <a:prstGeom prst="rect">
            <a:avLst/>
          </a:prstGeom>
        </p:spPr>
      </p:pic>
    </p:spTree>
    <p:extLst>
      <p:ext uri="{BB962C8B-B14F-4D97-AF65-F5344CB8AC3E}">
        <p14:creationId xmlns:p14="http://schemas.microsoft.com/office/powerpoint/2010/main" val="23501994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939FF5-4D80-A225-0669-9851CCEE15F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2304FA0D-226E-1573-FB16-32A73557F9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830C4885-4322-408B-3171-1C0933E52D0D}"/>
              </a:ext>
            </a:extLst>
          </p:cNvPr>
          <p:cNvSpPr txBox="1"/>
          <p:nvPr/>
        </p:nvSpPr>
        <p:spPr>
          <a:xfrm>
            <a:off x="515715" y="108968"/>
            <a:ext cx="6697885" cy="584775"/>
          </a:xfrm>
          <a:prstGeom prst="rect">
            <a:avLst/>
          </a:prstGeom>
          <a:noFill/>
        </p:spPr>
        <p:txBody>
          <a:bodyPr wrap="square" rtlCol="0">
            <a:spAutoFit/>
          </a:bodyPr>
          <a:lstStyle/>
          <a:p>
            <a:r>
              <a:rPr lang="en-US" sz="3200" b="1" dirty="0"/>
              <a:t>4</a:t>
            </a:r>
            <a:r>
              <a:rPr lang="en-US" sz="3200" b="1"/>
              <a:t>. Kết luận</a:t>
            </a:r>
            <a:endParaRPr lang="en-US" sz="3200" b="1" dirty="0"/>
          </a:p>
        </p:txBody>
      </p:sp>
      <p:sp>
        <p:nvSpPr>
          <p:cNvPr id="3" name="TextBox 2">
            <a:extLst>
              <a:ext uri="{FF2B5EF4-FFF2-40B4-BE49-F238E27FC236}">
                <a16:creationId xmlns:a16="http://schemas.microsoft.com/office/drawing/2014/main" id="{4B3A3224-D052-6B3C-E8FF-4D8EB9410819}"/>
              </a:ext>
            </a:extLst>
          </p:cNvPr>
          <p:cNvSpPr txBox="1"/>
          <p:nvPr/>
        </p:nvSpPr>
        <p:spPr>
          <a:xfrm>
            <a:off x="532251" y="811618"/>
            <a:ext cx="6131015" cy="461665"/>
          </a:xfrm>
          <a:prstGeom prst="rect">
            <a:avLst/>
          </a:prstGeom>
          <a:noFill/>
        </p:spPr>
        <p:txBody>
          <a:bodyPr wrap="square" rtlCol="0">
            <a:spAutoFit/>
          </a:bodyPr>
          <a:lstStyle/>
          <a:p>
            <a:r>
              <a:rPr lang="en-US" sz="2400" b="1"/>
              <a:t>4.1 Kết quả đạt được</a:t>
            </a:r>
            <a:endParaRPr lang="en-US" sz="2400" b="1" dirty="0"/>
          </a:p>
        </p:txBody>
      </p:sp>
      <p:sp>
        <p:nvSpPr>
          <p:cNvPr id="4" name="TextBox 3">
            <a:extLst>
              <a:ext uri="{FF2B5EF4-FFF2-40B4-BE49-F238E27FC236}">
                <a16:creationId xmlns:a16="http://schemas.microsoft.com/office/drawing/2014/main" id="{D8D55C8F-FC13-CF33-BCA9-D36347F4BA28}"/>
              </a:ext>
            </a:extLst>
          </p:cNvPr>
          <p:cNvSpPr txBox="1"/>
          <p:nvPr/>
        </p:nvSpPr>
        <p:spPr>
          <a:xfrm>
            <a:off x="987340" y="1391158"/>
            <a:ext cx="9752884" cy="309456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Nghiên cứu và phân tích quy trình nghiệp vụ hệ thống quản lý đào tạo thực tập sinh, bao gồm vẽ biểu đồ use case tổng quát, mô tả chi tiết use case, và xây dựng các đặc tả yêu cầu cụ thể.</a:t>
            </a:r>
          </a:p>
          <a:p>
            <a:pPr marL="285750" indent="-285750">
              <a:lnSpc>
                <a:spcPct val="150000"/>
              </a:lnSpc>
              <a:buFont typeface="Arial" panose="020B0604020202020204" pitchFamily="34" charset="0"/>
              <a:buChar char="•"/>
            </a:pPr>
            <a:r>
              <a:rPr lang="vi-VN" b="1"/>
              <a:t>Phát triển hệ thống với các biểu đồ hoạt động, trình tự, trạng thái, và biểu đồ lớp, từ đó thiết kế cơ sở dữ liệu hợp lý và tối ưu.</a:t>
            </a:r>
            <a:endParaRPr lang="en-US" b="1"/>
          </a:p>
          <a:p>
            <a:pPr marL="285750" indent="-285750">
              <a:lnSpc>
                <a:spcPct val="150000"/>
              </a:lnSpc>
              <a:buFont typeface="Arial" panose="020B0604020202020204" pitchFamily="34" charset="0"/>
              <a:buChar char="•"/>
            </a:pPr>
            <a:r>
              <a:rPr lang="vi-VN" b="1"/>
              <a:t>Giao diện của chương trình thân thiện, dễ dàng sử dụng, đáp ứng trải nghiệm người dùng</a:t>
            </a:r>
            <a:endParaRPr lang="en-US" sz="2000" b="1"/>
          </a:p>
        </p:txBody>
      </p:sp>
      <p:grpSp>
        <p:nvGrpSpPr>
          <p:cNvPr id="7" name="Group 6">
            <a:extLst>
              <a:ext uri="{FF2B5EF4-FFF2-40B4-BE49-F238E27FC236}">
                <a16:creationId xmlns:a16="http://schemas.microsoft.com/office/drawing/2014/main" id="{89AD15E5-1EAD-3540-8A68-E52416D6A919}"/>
              </a:ext>
            </a:extLst>
          </p:cNvPr>
          <p:cNvGrpSpPr/>
          <p:nvPr/>
        </p:nvGrpSpPr>
        <p:grpSpPr>
          <a:xfrm>
            <a:off x="11075094" y="46035"/>
            <a:ext cx="992880" cy="586668"/>
            <a:chOff x="11117427" y="18725"/>
            <a:chExt cx="992880" cy="586668"/>
          </a:xfrm>
        </p:grpSpPr>
        <p:pic>
          <p:nvPicPr>
            <p:cNvPr id="13" name="Picture 12">
              <a:extLst>
                <a:ext uri="{FF2B5EF4-FFF2-40B4-BE49-F238E27FC236}">
                  <a16:creationId xmlns:a16="http://schemas.microsoft.com/office/drawing/2014/main" id="{24113A39-F076-EA72-AB94-71A33C8FEFA0}"/>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4" name="Picture 13">
              <a:extLst>
                <a:ext uri="{FF2B5EF4-FFF2-40B4-BE49-F238E27FC236}">
                  <a16:creationId xmlns:a16="http://schemas.microsoft.com/office/drawing/2014/main" id="{FB81332B-9E70-DCF4-2118-0FA2DE4D140B}"/>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5" name="Group 14">
            <a:extLst>
              <a:ext uri="{FF2B5EF4-FFF2-40B4-BE49-F238E27FC236}">
                <a16:creationId xmlns:a16="http://schemas.microsoft.com/office/drawing/2014/main" id="{24E5EDC8-D8D9-F59D-1167-5FAB52B58D2A}"/>
              </a:ext>
            </a:extLst>
          </p:cNvPr>
          <p:cNvGrpSpPr/>
          <p:nvPr/>
        </p:nvGrpSpPr>
        <p:grpSpPr>
          <a:xfrm>
            <a:off x="451567" y="6153366"/>
            <a:ext cx="9420566" cy="614676"/>
            <a:chOff x="451567" y="6153366"/>
            <a:chExt cx="9420566" cy="614676"/>
          </a:xfrm>
        </p:grpSpPr>
        <p:pic>
          <p:nvPicPr>
            <p:cNvPr id="16" name="Picture 6" descr="Trường ĐH Công nghiệp Hà Nội - HaUI">
              <a:extLst>
                <a:ext uri="{FF2B5EF4-FFF2-40B4-BE49-F238E27FC236}">
                  <a16:creationId xmlns:a16="http://schemas.microsoft.com/office/drawing/2014/main" id="{EC4BD3E9-5039-85A2-4F6B-6E325FAEA75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780C4DBA-0CB9-7ECF-48B2-6993B95BF5D7}"/>
                </a:ext>
              </a:extLst>
            </p:cNvPr>
            <p:cNvGrpSpPr/>
            <p:nvPr/>
          </p:nvGrpSpPr>
          <p:grpSpPr>
            <a:xfrm>
              <a:off x="987340" y="6153366"/>
              <a:ext cx="3682860" cy="614676"/>
              <a:chOff x="1391765" y="6049731"/>
              <a:chExt cx="3767667" cy="735810"/>
            </a:xfrm>
          </p:grpSpPr>
          <p:sp>
            <p:nvSpPr>
              <p:cNvPr id="19" name="TextBox 18">
                <a:extLst>
                  <a:ext uri="{FF2B5EF4-FFF2-40B4-BE49-F238E27FC236}">
                    <a16:creationId xmlns:a16="http://schemas.microsoft.com/office/drawing/2014/main" id="{15044F8A-B3CC-1690-231F-ED5713C3C353}"/>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0" name="TextBox 19">
                <a:extLst>
                  <a:ext uri="{FF2B5EF4-FFF2-40B4-BE49-F238E27FC236}">
                    <a16:creationId xmlns:a16="http://schemas.microsoft.com/office/drawing/2014/main" id="{182E699B-A541-EA3B-1A05-C8C9F2AF72C7}"/>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8" name="Straight Connector 17">
              <a:extLst>
                <a:ext uri="{FF2B5EF4-FFF2-40B4-BE49-F238E27FC236}">
                  <a16:creationId xmlns:a16="http://schemas.microsoft.com/office/drawing/2014/main" id="{CFEE83D7-915E-FDB8-85C6-3E09DF91F108}"/>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3896995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813858-5E39-0C56-0AEF-F837296A41F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BBBEFB74-A740-2C15-05C3-B2A5179532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F8084550-295B-0EB2-0D95-4B178C545C2C}"/>
              </a:ext>
            </a:extLst>
          </p:cNvPr>
          <p:cNvSpPr txBox="1"/>
          <p:nvPr/>
        </p:nvSpPr>
        <p:spPr>
          <a:xfrm>
            <a:off x="524182" y="75133"/>
            <a:ext cx="6697885" cy="584775"/>
          </a:xfrm>
          <a:prstGeom prst="rect">
            <a:avLst/>
          </a:prstGeom>
          <a:noFill/>
        </p:spPr>
        <p:txBody>
          <a:bodyPr wrap="square" rtlCol="0">
            <a:spAutoFit/>
          </a:bodyPr>
          <a:lstStyle/>
          <a:p>
            <a:r>
              <a:rPr lang="en-US" sz="3200" b="1" dirty="0"/>
              <a:t>4</a:t>
            </a:r>
            <a:r>
              <a:rPr lang="en-US" sz="3200" b="1"/>
              <a:t>. Kết luận</a:t>
            </a:r>
            <a:endParaRPr lang="en-US" sz="3200" b="1" dirty="0"/>
          </a:p>
        </p:txBody>
      </p:sp>
      <p:sp>
        <p:nvSpPr>
          <p:cNvPr id="3" name="TextBox 2">
            <a:extLst>
              <a:ext uri="{FF2B5EF4-FFF2-40B4-BE49-F238E27FC236}">
                <a16:creationId xmlns:a16="http://schemas.microsoft.com/office/drawing/2014/main" id="{36C06102-ACB1-FF06-CD3B-64D776CD3747}"/>
              </a:ext>
            </a:extLst>
          </p:cNvPr>
          <p:cNvSpPr txBox="1"/>
          <p:nvPr/>
        </p:nvSpPr>
        <p:spPr>
          <a:xfrm>
            <a:off x="540718" y="777783"/>
            <a:ext cx="6131015" cy="461665"/>
          </a:xfrm>
          <a:prstGeom prst="rect">
            <a:avLst/>
          </a:prstGeom>
          <a:noFill/>
        </p:spPr>
        <p:txBody>
          <a:bodyPr wrap="square" rtlCol="0">
            <a:spAutoFit/>
          </a:bodyPr>
          <a:lstStyle/>
          <a:p>
            <a:r>
              <a:rPr lang="en-US" sz="2400" b="1"/>
              <a:t>4.2 Hướng phát triển</a:t>
            </a:r>
            <a:endParaRPr lang="en-US" sz="2400" b="1" dirty="0"/>
          </a:p>
        </p:txBody>
      </p:sp>
      <p:sp>
        <p:nvSpPr>
          <p:cNvPr id="4" name="TextBox 3">
            <a:extLst>
              <a:ext uri="{FF2B5EF4-FFF2-40B4-BE49-F238E27FC236}">
                <a16:creationId xmlns:a16="http://schemas.microsoft.com/office/drawing/2014/main" id="{52F53BDE-402C-69E1-A33C-04095BACAA87}"/>
              </a:ext>
            </a:extLst>
          </p:cNvPr>
          <p:cNvSpPr txBox="1"/>
          <p:nvPr/>
        </p:nvSpPr>
        <p:spPr>
          <a:xfrm>
            <a:off x="719453" y="1357323"/>
            <a:ext cx="9710551" cy="28146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Phát triển chức năng giao tiếp: cho phép tiếp giữa thực tập sinh và người hướng dẫn, quản trị viên.</a:t>
            </a:r>
          </a:p>
          <a:p>
            <a:pPr marL="285750" indent="-285750">
              <a:lnSpc>
                <a:spcPct val="150000"/>
              </a:lnSpc>
              <a:buFont typeface="Arial" panose="020B0604020202020204" pitchFamily="34" charset="0"/>
              <a:buChar char="•"/>
            </a:pPr>
            <a:r>
              <a:rPr lang="vi-VN" b="1"/>
              <a:t>Tăng cường khả năng phân tích dữ liệu: </a:t>
            </a:r>
            <a:r>
              <a:rPr lang="en-US" b="1"/>
              <a:t>p</a:t>
            </a:r>
            <a:r>
              <a:rPr lang="vi-VN" b="1"/>
              <a:t>hát triển các biểu đồ trực quan, giúp người dùng dễ dàng theo dõi và phân tích số liệu</a:t>
            </a:r>
            <a:r>
              <a:rPr lang="en-US" b="1"/>
              <a:t>.</a:t>
            </a:r>
          </a:p>
          <a:p>
            <a:pPr marL="285750" indent="-285750">
              <a:lnSpc>
                <a:spcPct val="150000"/>
              </a:lnSpc>
              <a:buFont typeface="Arial" panose="020B0604020202020204" pitchFamily="34" charset="0"/>
              <a:buChar char="•"/>
            </a:pPr>
            <a:r>
              <a:rPr lang="en-US" sz="2000" b="1"/>
              <a:t>Ứng dụng trí tuệ nhân tạo AI: ứng dụng AI vào hệ thống đào tạo giúp hỗ trợ giải đáp thắc mắc, phân tích dữ liệu.</a:t>
            </a:r>
          </a:p>
        </p:txBody>
      </p:sp>
      <p:grpSp>
        <p:nvGrpSpPr>
          <p:cNvPr id="7" name="Group 6">
            <a:extLst>
              <a:ext uri="{FF2B5EF4-FFF2-40B4-BE49-F238E27FC236}">
                <a16:creationId xmlns:a16="http://schemas.microsoft.com/office/drawing/2014/main" id="{FF06D83E-1561-833C-F3AA-69F61ED34642}"/>
              </a:ext>
            </a:extLst>
          </p:cNvPr>
          <p:cNvGrpSpPr/>
          <p:nvPr/>
        </p:nvGrpSpPr>
        <p:grpSpPr>
          <a:xfrm>
            <a:off x="11075094" y="46035"/>
            <a:ext cx="992880" cy="586668"/>
            <a:chOff x="11117427" y="18725"/>
            <a:chExt cx="992880" cy="586668"/>
          </a:xfrm>
        </p:grpSpPr>
        <p:pic>
          <p:nvPicPr>
            <p:cNvPr id="8" name="Picture 7">
              <a:extLst>
                <a:ext uri="{FF2B5EF4-FFF2-40B4-BE49-F238E27FC236}">
                  <a16:creationId xmlns:a16="http://schemas.microsoft.com/office/drawing/2014/main" id="{2CEF2A16-0BC2-25CD-CDD7-994982FC6D34}"/>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9" name="Picture 8">
              <a:extLst>
                <a:ext uri="{FF2B5EF4-FFF2-40B4-BE49-F238E27FC236}">
                  <a16:creationId xmlns:a16="http://schemas.microsoft.com/office/drawing/2014/main" id="{08B33236-35C3-9B74-3CFC-C121CF0E479B}"/>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3" name="Group 12">
            <a:extLst>
              <a:ext uri="{FF2B5EF4-FFF2-40B4-BE49-F238E27FC236}">
                <a16:creationId xmlns:a16="http://schemas.microsoft.com/office/drawing/2014/main" id="{DDBA3567-D6CA-8E03-A059-EBE3A107DEA9}"/>
              </a:ext>
            </a:extLst>
          </p:cNvPr>
          <p:cNvGrpSpPr/>
          <p:nvPr/>
        </p:nvGrpSpPr>
        <p:grpSpPr>
          <a:xfrm>
            <a:off x="451567" y="6153366"/>
            <a:ext cx="9420566" cy="614676"/>
            <a:chOff x="451567" y="6153366"/>
            <a:chExt cx="9420566" cy="614676"/>
          </a:xfrm>
        </p:grpSpPr>
        <p:pic>
          <p:nvPicPr>
            <p:cNvPr id="14" name="Picture 6" descr="Trường ĐH Công nghiệp Hà Nội - HaUI">
              <a:extLst>
                <a:ext uri="{FF2B5EF4-FFF2-40B4-BE49-F238E27FC236}">
                  <a16:creationId xmlns:a16="http://schemas.microsoft.com/office/drawing/2014/main" id="{A833CC6A-CC8A-FCD7-B6C5-79705BCC0C0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7E4AFAC7-0FFB-186C-8933-AB1ED63DFDA6}"/>
                </a:ext>
              </a:extLst>
            </p:cNvPr>
            <p:cNvGrpSpPr/>
            <p:nvPr/>
          </p:nvGrpSpPr>
          <p:grpSpPr>
            <a:xfrm>
              <a:off x="987340" y="6153366"/>
              <a:ext cx="3682860" cy="614676"/>
              <a:chOff x="1391765" y="6049731"/>
              <a:chExt cx="3767667" cy="735810"/>
            </a:xfrm>
          </p:grpSpPr>
          <p:sp>
            <p:nvSpPr>
              <p:cNvPr id="17" name="TextBox 16">
                <a:extLst>
                  <a:ext uri="{FF2B5EF4-FFF2-40B4-BE49-F238E27FC236}">
                    <a16:creationId xmlns:a16="http://schemas.microsoft.com/office/drawing/2014/main" id="{0CB3BACC-53C2-C112-EB94-8E66267DA6FD}"/>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18" name="TextBox 17">
                <a:extLst>
                  <a:ext uri="{FF2B5EF4-FFF2-40B4-BE49-F238E27FC236}">
                    <a16:creationId xmlns:a16="http://schemas.microsoft.com/office/drawing/2014/main" id="{3B456B1D-0173-F8EF-32AF-AB156732FE65}"/>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6" name="Straight Connector 15">
              <a:extLst>
                <a:ext uri="{FF2B5EF4-FFF2-40B4-BE49-F238E27FC236}">
                  <a16:creationId xmlns:a16="http://schemas.microsoft.com/office/drawing/2014/main" id="{E8937409-F137-1001-5018-DCBEBF9F8587}"/>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0539676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836C35C-A1BE-15C7-4B88-55A2CA0DBE19}"/>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930B76E0-CE66-1EAA-8B4B-C3BE161FB68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grpSp>
        <p:nvGrpSpPr>
          <p:cNvPr id="7" name="Group 6">
            <a:extLst>
              <a:ext uri="{FF2B5EF4-FFF2-40B4-BE49-F238E27FC236}">
                <a16:creationId xmlns:a16="http://schemas.microsoft.com/office/drawing/2014/main" id="{6776D3B3-A13E-9C14-EF9A-D23A47C23DCE}"/>
              </a:ext>
            </a:extLst>
          </p:cNvPr>
          <p:cNvGrpSpPr/>
          <p:nvPr/>
        </p:nvGrpSpPr>
        <p:grpSpPr>
          <a:xfrm>
            <a:off x="11075094" y="46035"/>
            <a:ext cx="992880" cy="586668"/>
            <a:chOff x="11117427" y="18725"/>
            <a:chExt cx="992880" cy="586668"/>
          </a:xfrm>
        </p:grpSpPr>
        <p:pic>
          <p:nvPicPr>
            <p:cNvPr id="8" name="Picture 7">
              <a:extLst>
                <a:ext uri="{FF2B5EF4-FFF2-40B4-BE49-F238E27FC236}">
                  <a16:creationId xmlns:a16="http://schemas.microsoft.com/office/drawing/2014/main" id="{0BCB708E-1D76-C9A3-8FB3-0EB599C3E12D}"/>
                </a:ext>
              </a:extLst>
            </p:cNvPr>
            <p:cNvPicPr>
              <a:picLocks noChangeAspect="1"/>
            </p:cNvPicPr>
            <p:nvPr/>
          </p:nvPicPr>
          <p:blipFill>
            <a:blip r:embed="rId5"/>
            <a:stretch>
              <a:fillRect/>
            </a:stretch>
          </p:blipFill>
          <p:spPr>
            <a:xfrm>
              <a:off x="11225159" y="18725"/>
              <a:ext cx="885148" cy="586668"/>
            </a:xfrm>
            <a:prstGeom prst="rect">
              <a:avLst/>
            </a:prstGeom>
          </p:spPr>
        </p:pic>
        <p:pic>
          <p:nvPicPr>
            <p:cNvPr id="9" name="Picture 8">
              <a:extLst>
                <a:ext uri="{FF2B5EF4-FFF2-40B4-BE49-F238E27FC236}">
                  <a16:creationId xmlns:a16="http://schemas.microsoft.com/office/drawing/2014/main" id="{A3A512FE-1AB4-4249-5F41-7A8BCCD136CA}"/>
                </a:ext>
              </a:extLst>
            </p:cNvPr>
            <p:cNvPicPr>
              <a:picLocks noChangeAspect="1"/>
            </p:cNvPicPr>
            <p:nvPr/>
          </p:nvPicPr>
          <p:blipFill>
            <a:blip r:embed="rId5"/>
            <a:stretch>
              <a:fillRect/>
            </a:stretch>
          </p:blipFill>
          <p:spPr>
            <a:xfrm>
              <a:off x="11117427" y="81658"/>
              <a:ext cx="885148" cy="307835"/>
            </a:xfrm>
            <a:prstGeom prst="rect">
              <a:avLst/>
            </a:prstGeom>
          </p:spPr>
        </p:pic>
      </p:grpSp>
      <p:grpSp>
        <p:nvGrpSpPr>
          <p:cNvPr id="13" name="Group 12">
            <a:extLst>
              <a:ext uri="{FF2B5EF4-FFF2-40B4-BE49-F238E27FC236}">
                <a16:creationId xmlns:a16="http://schemas.microsoft.com/office/drawing/2014/main" id="{6AFA3007-2AFF-6E16-790F-607A49B6CF98}"/>
              </a:ext>
            </a:extLst>
          </p:cNvPr>
          <p:cNvGrpSpPr/>
          <p:nvPr/>
        </p:nvGrpSpPr>
        <p:grpSpPr>
          <a:xfrm>
            <a:off x="451567" y="6153366"/>
            <a:ext cx="9420566" cy="614676"/>
            <a:chOff x="451567" y="6153366"/>
            <a:chExt cx="9420566" cy="614676"/>
          </a:xfrm>
        </p:grpSpPr>
        <p:pic>
          <p:nvPicPr>
            <p:cNvPr id="14" name="Picture 6" descr="Trường ĐH Công nghiệp Hà Nội - HaUI">
              <a:extLst>
                <a:ext uri="{FF2B5EF4-FFF2-40B4-BE49-F238E27FC236}">
                  <a16:creationId xmlns:a16="http://schemas.microsoft.com/office/drawing/2014/main" id="{B90FD3B7-5B94-0983-C228-BBF2CD18B7E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5" name="Group 14">
              <a:extLst>
                <a:ext uri="{FF2B5EF4-FFF2-40B4-BE49-F238E27FC236}">
                  <a16:creationId xmlns:a16="http://schemas.microsoft.com/office/drawing/2014/main" id="{F4AE14CC-616E-262F-A9FB-1E089F51B2ED}"/>
                </a:ext>
              </a:extLst>
            </p:cNvPr>
            <p:cNvGrpSpPr/>
            <p:nvPr/>
          </p:nvGrpSpPr>
          <p:grpSpPr>
            <a:xfrm>
              <a:off x="987340" y="6153366"/>
              <a:ext cx="3682860" cy="614676"/>
              <a:chOff x="1391765" y="6049731"/>
              <a:chExt cx="3767667" cy="735810"/>
            </a:xfrm>
          </p:grpSpPr>
          <p:sp>
            <p:nvSpPr>
              <p:cNvPr id="17" name="TextBox 16">
                <a:extLst>
                  <a:ext uri="{FF2B5EF4-FFF2-40B4-BE49-F238E27FC236}">
                    <a16:creationId xmlns:a16="http://schemas.microsoft.com/office/drawing/2014/main" id="{934C10A2-4A0C-451F-2B3D-D39E1BD6AE73}"/>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18" name="TextBox 17">
                <a:extLst>
                  <a:ext uri="{FF2B5EF4-FFF2-40B4-BE49-F238E27FC236}">
                    <a16:creationId xmlns:a16="http://schemas.microsoft.com/office/drawing/2014/main" id="{1E22C471-8704-977E-3BFA-46781EE176F5}"/>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6" name="Straight Connector 15">
              <a:extLst>
                <a:ext uri="{FF2B5EF4-FFF2-40B4-BE49-F238E27FC236}">
                  <a16:creationId xmlns:a16="http://schemas.microsoft.com/office/drawing/2014/main" id="{A0188C93-6C44-4FEF-5366-2B75D689D8F2}"/>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6" name="2025-06-01 21-19-37">
            <a:hlinkClick r:id="" action="ppaction://media"/>
            <a:extLst>
              <a:ext uri="{FF2B5EF4-FFF2-40B4-BE49-F238E27FC236}">
                <a16:creationId xmlns:a16="http://schemas.microsoft.com/office/drawing/2014/main" id="{44B64D18-94C6-E7DF-2843-BEF3755B14F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0"/>
            <a:ext cx="12192000" cy="6858000"/>
          </a:xfrm>
          <a:prstGeom prst="rect">
            <a:avLst/>
          </a:prstGeom>
        </p:spPr>
      </p:pic>
    </p:spTree>
    <p:extLst>
      <p:ext uri="{BB962C8B-B14F-4D97-AF65-F5344CB8AC3E}">
        <p14:creationId xmlns:p14="http://schemas.microsoft.com/office/powerpoint/2010/main" val="36382463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391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85A4BE-E734-47C2-97F4-C10D6A037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09" y="1"/>
            <a:ext cx="12218039" cy="6857999"/>
          </a:xfrm>
          <a:prstGeom prst="rect">
            <a:avLst/>
          </a:prstGeom>
        </p:spPr>
      </p:pic>
      <p:sp>
        <p:nvSpPr>
          <p:cNvPr id="10" name="TextBox 9">
            <a:extLst>
              <a:ext uri="{FF2B5EF4-FFF2-40B4-BE49-F238E27FC236}">
                <a16:creationId xmlns:a16="http://schemas.microsoft.com/office/drawing/2014/main" id="{175E9234-846E-49A7-82B1-8A95B919E399}"/>
              </a:ext>
            </a:extLst>
          </p:cNvPr>
          <p:cNvSpPr txBox="1"/>
          <p:nvPr/>
        </p:nvSpPr>
        <p:spPr>
          <a:xfrm>
            <a:off x="4939553" y="2689411"/>
            <a:ext cx="546847" cy="646331"/>
          </a:xfrm>
          <a:prstGeom prst="rect">
            <a:avLst/>
          </a:prstGeom>
          <a:noFill/>
        </p:spPr>
        <p:txBody>
          <a:bodyPr wrap="square" rtlCol="0">
            <a:spAutoFit/>
          </a:bodyPr>
          <a:lstStyle/>
          <a:p>
            <a:r>
              <a:rPr lang="en-US" sz="3600" b="1" dirty="0">
                <a:solidFill>
                  <a:schemeClr val="bg1"/>
                </a:solidFill>
              </a:rPr>
              <a:t>1</a:t>
            </a:r>
            <a:endParaRPr lang="en-US" b="1" dirty="0">
              <a:solidFill>
                <a:schemeClr val="bg1"/>
              </a:solidFill>
            </a:endParaRPr>
          </a:p>
        </p:txBody>
      </p:sp>
      <p:sp>
        <p:nvSpPr>
          <p:cNvPr id="11" name="TextBox 10">
            <a:extLst>
              <a:ext uri="{FF2B5EF4-FFF2-40B4-BE49-F238E27FC236}">
                <a16:creationId xmlns:a16="http://schemas.microsoft.com/office/drawing/2014/main" id="{320DAAAB-BC5C-4DF3-AFB1-DF05DB846284}"/>
              </a:ext>
            </a:extLst>
          </p:cNvPr>
          <p:cNvSpPr txBox="1"/>
          <p:nvPr/>
        </p:nvSpPr>
        <p:spPr>
          <a:xfrm>
            <a:off x="6016711" y="3788427"/>
            <a:ext cx="546847" cy="646331"/>
          </a:xfrm>
          <a:prstGeom prst="rect">
            <a:avLst/>
          </a:prstGeom>
          <a:noFill/>
        </p:spPr>
        <p:txBody>
          <a:bodyPr wrap="square" rtlCol="0">
            <a:spAutoFit/>
          </a:bodyPr>
          <a:lstStyle/>
          <a:p>
            <a:r>
              <a:rPr lang="en-US" sz="3600" b="1" dirty="0">
                <a:solidFill>
                  <a:schemeClr val="bg1"/>
                </a:solidFill>
              </a:rPr>
              <a:t>4</a:t>
            </a:r>
            <a:endParaRPr lang="en-US" b="1" dirty="0">
              <a:solidFill>
                <a:schemeClr val="bg1"/>
              </a:solidFill>
            </a:endParaRPr>
          </a:p>
        </p:txBody>
      </p:sp>
      <p:sp>
        <p:nvSpPr>
          <p:cNvPr id="12" name="TextBox 11">
            <a:extLst>
              <a:ext uri="{FF2B5EF4-FFF2-40B4-BE49-F238E27FC236}">
                <a16:creationId xmlns:a16="http://schemas.microsoft.com/office/drawing/2014/main" id="{CB02647C-1B73-4C5D-8A41-65A19A09FC27}"/>
              </a:ext>
            </a:extLst>
          </p:cNvPr>
          <p:cNvSpPr txBox="1"/>
          <p:nvPr/>
        </p:nvSpPr>
        <p:spPr>
          <a:xfrm>
            <a:off x="4939552" y="3788427"/>
            <a:ext cx="546847" cy="646331"/>
          </a:xfrm>
          <a:prstGeom prst="rect">
            <a:avLst/>
          </a:prstGeom>
          <a:noFill/>
        </p:spPr>
        <p:txBody>
          <a:bodyPr wrap="square" rtlCol="0">
            <a:spAutoFit/>
          </a:bodyPr>
          <a:lstStyle/>
          <a:p>
            <a:r>
              <a:rPr lang="en-US" sz="3600" b="1" dirty="0">
                <a:solidFill>
                  <a:schemeClr val="bg1"/>
                </a:solidFill>
              </a:rPr>
              <a:t>3</a:t>
            </a:r>
            <a:endParaRPr lang="en-US" b="1" dirty="0">
              <a:solidFill>
                <a:schemeClr val="bg1"/>
              </a:solidFill>
            </a:endParaRPr>
          </a:p>
        </p:txBody>
      </p:sp>
      <p:sp>
        <p:nvSpPr>
          <p:cNvPr id="13" name="TextBox 12">
            <a:extLst>
              <a:ext uri="{FF2B5EF4-FFF2-40B4-BE49-F238E27FC236}">
                <a16:creationId xmlns:a16="http://schemas.microsoft.com/office/drawing/2014/main" id="{C4815E56-1B49-499B-8783-D19AC32286AF}"/>
              </a:ext>
            </a:extLst>
          </p:cNvPr>
          <p:cNvSpPr txBox="1"/>
          <p:nvPr/>
        </p:nvSpPr>
        <p:spPr>
          <a:xfrm>
            <a:off x="6016711" y="2689410"/>
            <a:ext cx="546847" cy="646331"/>
          </a:xfrm>
          <a:prstGeom prst="rect">
            <a:avLst/>
          </a:prstGeom>
          <a:noFill/>
        </p:spPr>
        <p:txBody>
          <a:bodyPr wrap="square" rtlCol="0">
            <a:spAutoFit/>
          </a:bodyPr>
          <a:lstStyle/>
          <a:p>
            <a:r>
              <a:rPr lang="en-US" sz="3600" b="1" dirty="0">
                <a:solidFill>
                  <a:schemeClr val="bg1"/>
                </a:solidFill>
              </a:rPr>
              <a:t>2</a:t>
            </a:r>
            <a:endParaRPr lang="en-US" b="1" dirty="0">
              <a:solidFill>
                <a:schemeClr val="bg1"/>
              </a:solidFill>
            </a:endParaRPr>
          </a:p>
        </p:txBody>
      </p:sp>
      <p:sp>
        <p:nvSpPr>
          <p:cNvPr id="2" name="TextBox 1">
            <a:extLst>
              <a:ext uri="{FF2B5EF4-FFF2-40B4-BE49-F238E27FC236}">
                <a16:creationId xmlns:a16="http://schemas.microsoft.com/office/drawing/2014/main" id="{19FAE62F-0382-4D3A-AD53-FDA8E7C09833}"/>
              </a:ext>
            </a:extLst>
          </p:cNvPr>
          <p:cNvSpPr txBox="1"/>
          <p:nvPr/>
        </p:nvSpPr>
        <p:spPr>
          <a:xfrm>
            <a:off x="1703293" y="1803268"/>
            <a:ext cx="7566212" cy="2308324"/>
          </a:xfrm>
          <a:prstGeom prst="rect">
            <a:avLst/>
          </a:prstGeom>
          <a:noFill/>
        </p:spPr>
        <p:txBody>
          <a:bodyPr wrap="square" rtlCol="0">
            <a:spAutoFit/>
          </a:bodyPr>
          <a:lstStyle/>
          <a:p>
            <a:r>
              <a:rPr lang="en-US" sz="7200" b="1" dirty="0">
                <a:solidFill>
                  <a:srgbClr val="FF953B"/>
                </a:solidFill>
              </a:rPr>
              <a:t>Thanks for listening!</a:t>
            </a:r>
          </a:p>
        </p:txBody>
      </p:sp>
      <p:grpSp>
        <p:nvGrpSpPr>
          <p:cNvPr id="8" name="Group 7">
            <a:extLst>
              <a:ext uri="{FF2B5EF4-FFF2-40B4-BE49-F238E27FC236}">
                <a16:creationId xmlns:a16="http://schemas.microsoft.com/office/drawing/2014/main" id="{87DAFAED-5103-4C9E-7D76-C8FFACED472C}"/>
              </a:ext>
            </a:extLst>
          </p:cNvPr>
          <p:cNvGrpSpPr/>
          <p:nvPr/>
        </p:nvGrpSpPr>
        <p:grpSpPr>
          <a:xfrm>
            <a:off x="11015827" y="67733"/>
            <a:ext cx="992880" cy="586668"/>
            <a:chOff x="11117427" y="18725"/>
            <a:chExt cx="992880" cy="586668"/>
          </a:xfrm>
        </p:grpSpPr>
        <p:pic>
          <p:nvPicPr>
            <p:cNvPr id="9" name="Picture 8">
              <a:extLst>
                <a:ext uri="{FF2B5EF4-FFF2-40B4-BE49-F238E27FC236}">
                  <a16:creationId xmlns:a16="http://schemas.microsoft.com/office/drawing/2014/main" id="{00E0E2A1-D7FD-3E05-675C-329BE2208E02}"/>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4" name="Picture 13">
              <a:extLst>
                <a:ext uri="{FF2B5EF4-FFF2-40B4-BE49-F238E27FC236}">
                  <a16:creationId xmlns:a16="http://schemas.microsoft.com/office/drawing/2014/main" id="{BD84E17D-2F36-1F74-196F-7678504B636C}"/>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5" name="Group 14">
            <a:extLst>
              <a:ext uri="{FF2B5EF4-FFF2-40B4-BE49-F238E27FC236}">
                <a16:creationId xmlns:a16="http://schemas.microsoft.com/office/drawing/2014/main" id="{032128E5-A97A-2F6F-DF19-C70EBAD77E29}"/>
              </a:ext>
            </a:extLst>
          </p:cNvPr>
          <p:cNvGrpSpPr/>
          <p:nvPr/>
        </p:nvGrpSpPr>
        <p:grpSpPr>
          <a:xfrm>
            <a:off x="451567" y="6153366"/>
            <a:ext cx="9420566" cy="614676"/>
            <a:chOff x="451567" y="6153366"/>
            <a:chExt cx="9420566" cy="614676"/>
          </a:xfrm>
        </p:grpSpPr>
        <p:pic>
          <p:nvPicPr>
            <p:cNvPr id="16" name="Picture 6" descr="Trường ĐH Công nghiệp Hà Nội - HaUI">
              <a:extLst>
                <a:ext uri="{FF2B5EF4-FFF2-40B4-BE49-F238E27FC236}">
                  <a16:creationId xmlns:a16="http://schemas.microsoft.com/office/drawing/2014/main" id="{A3DA6832-005C-9CAD-7FE0-41635EEB215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8BC7DAB1-7993-BCF9-9BF5-F92B2AD7CC39}"/>
                </a:ext>
              </a:extLst>
            </p:cNvPr>
            <p:cNvGrpSpPr/>
            <p:nvPr/>
          </p:nvGrpSpPr>
          <p:grpSpPr>
            <a:xfrm>
              <a:off x="987340" y="6153366"/>
              <a:ext cx="3682860" cy="614676"/>
              <a:chOff x="1391765" y="6049731"/>
              <a:chExt cx="3767667" cy="735810"/>
            </a:xfrm>
          </p:grpSpPr>
          <p:sp>
            <p:nvSpPr>
              <p:cNvPr id="19" name="TextBox 18">
                <a:extLst>
                  <a:ext uri="{FF2B5EF4-FFF2-40B4-BE49-F238E27FC236}">
                    <a16:creationId xmlns:a16="http://schemas.microsoft.com/office/drawing/2014/main" id="{A4CF2D61-DCAC-D79C-5B00-5DFC1FB575D9}"/>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0" name="TextBox 19">
                <a:extLst>
                  <a:ext uri="{FF2B5EF4-FFF2-40B4-BE49-F238E27FC236}">
                    <a16:creationId xmlns:a16="http://schemas.microsoft.com/office/drawing/2014/main" id="{9411683F-14F1-5D1C-E8D9-16A27A834EE8}"/>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8" name="Straight Connector 17">
              <a:extLst>
                <a:ext uri="{FF2B5EF4-FFF2-40B4-BE49-F238E27FC236}">
                  <a16:creationId xmlns:a16="http://schemas.microsoft.com/office/drawing/2014/main" id="{BF62A1A9-390A-470C-8624-AE7B7248621F}"/>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6013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85A4BE-E734-47C2-97F4-C10D6A037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8724"/>
            <a:ext cx="12218039" cy="6857999"/>
          </a:xfrm>
          <a:prstGeom prst="rect">
            <a:avLst/>
          </a:prstGeom>
        </p:spPr>
      </p:pic>
      <p:pic>
        <p:nvPicPr>
          <p:cNvPr id="9" name="Picture 8">
            <a:extLst>
              <a:ext uri="{FF2B5EF4-FFF2-40B4-BE49-F238E27FC236}">
                <a16:creationId xmlns:a16="http://schemas.microsoft.com/office/drawing/2014/main" id="{CCA7A959-0067-4379-AA16-D07F432E86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3195" y="1162099"/>
            <a:ext cx="9859242" cy="4098310"/>
          </a:xfrm>
          <a:prstGeom prst="rect">
            <a:avLst/>
          </a:prstGeom>
        </p:spPr>
      </p:pic>
      <p:sp>
        <p:nvSpPr>
          <p:cNvPr id="10" name="TextBox 9">
            <a:extLst>
              <a:ext uri="{FF2B5EF4-FFF2-40B4-BE49-F238E27FC236}">
                <a16:creationId xmlns:a16="http://schemas.microsoft.com/office/drawing/2014/main" id="{175E9234-846E-49A7-82B1-8A95B919E399}"/>
              </a:ext>
            </a:extLst>
          </p:cNvPr>
          <p:cNvSpPr txBox="1"/>
          <p:nvPr/>
        </p:nvSpPr>
        <p:spPr>
          <a:xfrm>
            <a:off x="4462767" y="2389296"/>
            <a:ext cx="546847" cy="646331"/>
          </a:xfrm>
          <a:prstGeom prst="rect">
            <a:avLst/>
          </a:prstGeom>
          <a:noFill/>
        </p:spPr>
        <p:txBody>
          <a:bodyPr wrap="square" rtlCol="0">
            <a:spAutoFit/>
          </a:bodyPr>
          <a:lstStyle/>
          <a:p>
            <a:r>
              <a:rPr lang="en-US" sz="3600" b="1" dirty="0">
                <a:solidFill>
                  <a:schemeClr val="bg1"/>
                </a:solidFill>
              </a:rPr>
              <a:t>1</a:t>
            </a:r>
            <a:endParaRPr lang="en-US" b="1" dirty="0">
              <a:solidFill>
                <a:schemeClr val="bg1"/>
              </a:solidFill>
            </a:endParaRPr>
          </a:p>
        </p:txBody>
      </p:sp>
      <p:sp>
        <p:nvSpPr>
          <p:cNvPr id="11" name="TextBox 10">
            <a:extLst>
              <a:ext uri="{FF2B5EF4-FFF2-40B4-BE49-F238E27FC236}">
                <a16:creationId xmlns:a16="http://schemas.microsoft.com/office/drawing/2014/main" id="{320DAAAB-BC5C-4DF3-AFB1-DF05DB846284}"/>
              </a:ext>
            </a:extLst>
          </p:cNvPr>
          <p:cNvSpPr txBox="1"/>
          <p:nvPr/>
        </p:nvSpPr>
        <p:spPr>
          <a:xfrm>
            <a:off x="5776896" y="3546557"/>
            <a:ext cx="546847" cy="646331"/>
          </a:xfrm>
          <a:prstGeom prst="rect">
            <a:avLst/>
          </a:prstGeom>
          <a:noFill/>
        </p:spPr>
        <p:txBody>
          <a:bodyPr wrap="square" rtlCol="0">
            <a:spAutoFit/>
          </a:bodyPr>
          <a:lstStyle/>
          <a:p>
            <a:r>
              <a:rPr lang="en-US" sz="3600" b="1" dirty="0">
                <a:solidFill>
                  <a:schemeClr val="bg1"/>
                </a:solidFill>
              </a:rPr>
              <a:t>4</a:t>
            </a:r>
            <a:endParaRPr lang="en-US" b="1" dirty="0">
              <a:solidFill>
                <a:schemeClr val="bg1"/>
              </a:solidFill>
            </a:endParaRPr>
          </a:p>
        </p:txBody>
      </p:sp>
      <p:sp>
        <p:nvSpPr>
          <p:cNvPr id="12" name="TextBox 11">
            <a:extLst>
              <a:ext uri="{FF2B5EF4-FFF2-40B4-BE49-F238E27FC236}">
                <a16:creationId xmlns:a16="http://schemas.microsoft.com/office/drawing/2014/main" id="{CB02647C-1B73-4C5D-8A41-65A19A09FC27}"/>
              </a:ext>
            </a:extLst>
          </p:cNvPr>
          <p:cNvSpPr txBox="1"/>
          <p:nvPr/>
        </p:nvSpPr>
        <p:spPr>
          <a:xfrm>
            <a:off x="4462767" y="3546556"/>
            <a:ext cx="546847" cy="646331"/>
          </a:xfrm>
          <a:prstGeom prst="rect">
            <a:avLst/>
          </a:prstGeom>
          <a:noFill/>
        </p:spPr>
        <p:txBody>
          <a:bodyPr wrap="square" rtlCol="0">
            <a:spAutoFit/>
          </a:bodyPr>
          <a:lstStyle/>
          <a:p>
            <a:r>
              <a:rPr lang="en-US" sz="3600" b="1" dirty="0">
                <a:solidFill>
                  <a:schemeClr val="bg1"/>
                </a:solidFill>
              </a:rPr>
              <a:t>3</a:t>
            </a:r>
            <a:endParaRPr lang="en-US" b="1" dirty="0">
              <a:solidFill>
                <a:schemeClr val="bg1"/>
              </a:solidFill>
            </a:endParaRPr>
          </a:p>
        </p:txBody>
      </p:sp>
      <p:sp>
        <p:nvSpPr>
          <p:cNvPr id="13" name="TextBox 12">
            <a:extLst>
              <a:ext uri="{FF2B5EF4-FFF2-40B4-BE49-F238E27FC236}">
                <a16:creationId xmlns:a16="http://schemas.microsoft.com/office/drawing/2014/main" id="{C4815E56-1B49-499B-8783-D19AC32286AF}"/>
              </a:ext>
            </a:extLst>
          </p:cNvPr>
          <p:cNvSpPr txBox="1"/>
          <p:nvPr/>
        </p:nvSpPr>
        <p:spPr>
          <a:xfrm>
            <a:off x="5776895" y="2389297"/>
            <a:ext cx="546847" cy="646331"/>
          </a:xfrm>
          <a:prstGeom prst="rect">
            <a:avLst/>
          </a:prstGeom>
          <a:noFill/>
        </p:spPr>
        <p:txBody>
          <a:bodyPr wrap="square" rtlCol="0">
            <a:spAutoFit/>
          </a:bodyPr>
          <a:lstStyle/>
          <a:p>
            <a:r>
              <a:rPr lang="en-US" sz="3600" b="1" dirty="0">
                <a:solidFill>
                  <a:schemeClr val="bg1"/>
                </a:solidFill>
              </a:rPr>
              <a:t>2</a:t>
            </a:r>
            <a:endParaRPr lang="en-US" b="1" dirty="0">
              <a:solidFill>
                <a:schemeClr val="bg1"/>
              </a:solidFill>
            </a:endParaRPr>
          </a:p>
        </p:txBody>
      </p:sp>
      <p:sp>
        <p:nvSpPr>
          <p:cNvPr id="14" name="TextBox 13">
            <a:extLst>
              <a:ext uri="{FF2B5EF4-FFF2-40B4-BE49-F238E27FC236}">
                <a16:creationId xmlns:a16="http://schemas.microsoft.com/office/drawing/2014/main" id="{0749E072-8834-4611-A57B-39E944B737E0}"/>
              </a:ext>
            </a:extLst>
          </p:cNvPr>
          <p:cNvSpPr txBox="1"/>
          <p:nvPr/>
        </p:nvSpPr>
        <p:spPr>
          <a:xfrm>
            <a:off x="1067307" y="1597591"/>
            <a:ext cx="2937336" cy="1200329"/>
          </a:xfrm>
          <a:prstGeom prst="rect">
            <a:avLst/>
          </a:prstGeom>
          <a:noFill/>
        </p:spPr>
        <p:txBody>
          <a:bodyPr wrap="square" rtlCol="0">
            <a:spAutoFit/>
          </a:bodyPr>
          <a:lstStyle/>
          <a:p>
            <a:r>
              <a:rPr lang="en-US" sz="3600" b="1"/>
              <a:t>Giới thiệu</a:t>
            </a:r>
            <a:br>
              <a:rPr lang="en-US" sz="3600" b="1"/>
            </a:br>
            <a:r>
              <a:rPr lang="en-US" sz="3600" b="1"/>
              <a:t>          đề tài</a:t>
            </a:r>
            <a:endParaRPr lang="en-US" sz="3600" b="1" dirty="0"/>
          </a:p>
        </p:txBody>
      </p:sp>
      <p:sp>
        <p:nvSpPr>
          <p:cNvPr id="15" name="TextBox 14">
            <a:extLst>
              <a:ext uri="{FF2B5EF4-FFF2-40B4-BE49-F238E27FC236}">
                <a16:creationId xmlns:a16="http://schemas.microsoft.com/office/drawing/2014/main" id="{7B979287-A077-4515-B6A5-97E5D1356F0B}"/>
              </a:ext>
            </a:extLst>
          </p:cNvPr>
          <p:cNvSpPr txBox="1"/>
          <p:nvPr/>
        </p:nvSpPr>
        <p:spPr>
          <a:xfrm>
            <a:off x="6692564" y="1652893"/>
            <a:ext cx="3955938" cy="1200329"/>
          </a:xfrm>
          <a:prstGeom prst="rect">
            <a:avLst/>
          </a:prstGeom>
          <a:noFill/>
        </p:spPr>
        <p:txBody>
          <a:bodyPr wrap="square" rtlCol="0">
            <a:spAutoFit/>
          </a:bodyPr>
          <a:lstStyle/>
          <a:p>
            <a:r>
              <a:rPr lang="en-US" sz="3600" b="1"/>
              <a:t>Phân tích, thiết </a:t>
            </a:r>
            <a:br>
              <a:rPr lang="en-US" sz="3600" b="1"/>
            </a:br>
            <a:r>
              <a:rPr lang="en-US" sz="3600" b="1"/>
              <a:t>     kế hệ thống</a:t>
            </a:r>
            <a:endParaRPr lang="en-US" sz="3600" b="1" dirty="0"/>
          </a:p>
        </p:txBody>
      </p:sp>
      <p:sp>
        <p:nvSpPr>
          <p:cNvPr id="16" name="TextBox 15">
            <a:extLst>
              <a:ext uri="{FF2B5EF4-FFF2-40B4-BE49-F238E27FC236}">
                <a16:creationId xmlns:a16="http://schemas.microsoft.com/office/drawing/2014/main" id="{1180EFC5-40F3-4155-8DD4-B6D3BD9C86F7}"/>
              </a:ext>
            </a:extLst>
          </p:cNvPr>
          <p:cNvSpPr txBox="1"/>
          <p:nvPr/>
        </p:nvSpPr>
        <p:spPr>
          <a:xfrm>
            <a:off x="1032430" y="3546557"/>
            <a:ext cx="3181995" cy="1200329"/>
          </a:xfrm>
          <a:prstGeom prst="rect">
            <a:avLst/>
          </a:prstGeom>
          <a:noFill/>
        </p:spPr>
        <p:txBody>
          <a:bodyPr wrap="square" rtlCol="0">
            <a:spAutoFit/>
          </a:bodyPr>
          <a:lstStyle/>
          <a:p>
            <a:r>
              <a:rPr lang="en-US" sz="3600" b="1"/>
              <a:t>Xây dựng </a:t>
            </a:r>
            <a:br>
              <a:rPr lang="en-US" sz="3600" b="1"/>
            </a:br>
            <a:r>
              <a:rPr lang="en-US" sz="3600" b="1"/>
              <a:t>  chương trình</a:t>
            </a:r>
            <a:endParaRPr lang="en-US" sz="3600" b="1" dirty="0"/>
          </a:p>
        </p:txBody>
      </p:sp>
      <p:sp>
        <p:nvSpPr>
          <p:cNvPr id="17" name="TextBox 16">
            <a:extLst>
              <a:ext uri="{FF2B5EF4-FFF2-40B4-BE49-F238E27FC236}">
                <a16:creationId xmlns:a16="http://schemas.microsoft.com/office/drawing/2014/main" id="{2A50FF85-3B2C-4E15-9C39-978A3A9FAAA6}"/>
              </a:ext>
            </a:extLst>
          </p:cNvPr>
          <p:cNvSpPr txBox="1"/>
          <p:nvPr/>
        </p:nvSpPr>
        <p:spPr>
          <a:xfrm>
            <a:off x="6835504" y="3534411"/>
            <a:ext cx="3728525" cy="1200329"/>
          </a:xfrm>
          <a:prstGeom prst="rect">
            <a:avLst/>
          </a:prstGeom>
          <a:noFill/>
        </p:spPr>
        <p:txBody>
          <a:bodyPr wrap="square" rtlCol="0">
            <a:spAutoFit/>
          </a:bodyPr>
          <a:lstStyle/>
          <a:p>
            <a:r>
              <a:rPr lang="en-US" sz="3600" b="1"/>
              <a:t>Kết luận, hướng                          phát triển</a:t>
            </a:r>
            <a:endParaRPr lang="en-US" sz="3600" b="1" dirty="0"/>
          </a:p>
        </p:txBody>
      </p:sp>
      <p:sp>
        <p:nvSpPr>
          <p:cNvPr id="18" name="TextBox 17">
            <a:extLst>
              <a:ext uri="{FF2B5EF4-FFF2-40B4-BE49-F238E27FC236}">
                <a16:creationId xmlns:a16="http://schemas.microsoft.com/office/drawing/2014/main" id="{78F926F6-2490-4A5C-87FE-B720EB71F6A8}"/>
              </a:ext>
            </a:extLst>
          </p:cNvPr>
          <p:cNvSpPr txBox="1"/>
          <p:nvPr/>
        </p:nvSpPr>
        <p:spPr>
          <a:xfrm>
            <a:off x="477934" y="297558"/>
            <a:ext cx="4945681" cy="707886"/>
          </a:xfrm>
          <a:prstGeom prst="rect">
            <a:avLst/>
          </a:prstGeom>
          <a:noFill/>
        </p:spPr>
        <p:txBody>
          <a:bodyPr wrap="square" rtlCol="0">
            <a:spAutoFit/>
          </a:bodyPr>
          <a:lstStyle/>
          <a:p>
            <a:r>
              <a:rPr lang="en-US" sz="4000" b="1"/>
              <a:t>Danh mục</a:t>
            </a:r>
            <a:endParaRPr lang="en-US" sz="4000" b="1" dirty="0"/>
          </a:p>
        </p:txBody>
      </p:sp>
      <p:grpSp>
        <p:nvGrpSpPr>
          <p:cNvPr id="31" name="Group 30">
            <a:extLst>
              <a:ext uri="{FF2B5EF4-FFF2-40B4-BE49-F238E27FC236}">
                <a16:creationId xmlns:a16="http://schemas.microsoft.com/office/drawing/2014/main" id="{4F8BD8BF-B46C-510E-AC40-73EE43357738}"/>
              </a:ext>
            </a:extLst>
          </p:cNvPr>
          <p:cNvGrpSpPr/>
          <p:nvPr/>
        </p:nvGrpSpPr>
        <p:grpSpPr>
          <a:xfrm>
            <a:off x="451567" y="6153366"/>
            <a:ext cx="9420566" cy="614676"/>
            <a:chOff x="451567" y="6153366"/>
            <a:chExt cx="9420566" cy="614676"/>
          </a:xfrm>
        </p:grpSpPr>
        <p:pic>
          <p:nvPicPr>
            <p:cNvPr id="2" name="Picture 6" descr="Trường ĐH Công nghiệp Hà Nội - HaUI">
              <a:extLst>
                <a:ext uri="{FF2B5EF4-FFF2-40B4-BE49-F238E27FC236}">
                  <a16:creationId xmlns:a16="http://schemas.microsoft.com/office/drawing/2014/main" id="{3132D6A2-BE6A-039C-0D82-AEE747A54F6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7" name="Group 6">
              <a:extLst>
                <a:ext uri="{FF2B5EF4-FFF2-40B4-BE49-F238E27FC236}">
                  <a16:creationId xmlns:a16="http://schemas.microsoft.com/office/drawing/2014/main" id="{634A724A-8B59-6A3E-830B-E0EF23148437}"/>
                </a:ext>
              </a:extLst>
            </p:cNvPr>
            <p:cNvGrpSpPr/>
            <p:nvPr/>
          </p:nvGrpSpPr>
          <p:grpSpPr>
            <a:xfrm>
              <a:off x="987340" y="6153366"/>
              <a:ext cx="3682860" cy="614676"/>
              <a:chOff x="1391765" y="6049731"/>
              <a:chExt cx="3767667" cy="735810"/>
            </a:xfrm>
          </p:grpSpPr>
          <p:sp>
            <p:nvSpPr>
              <p:cNvPr id="3" name="TextBox 2">
                <a:extLst>
                  <a:ext uri="{FF2B5EF4-FFF2-40B4-BE49-F238E27FC236}">
                    <a16:creationId xmlns:a16="http://schemas.microsoft.com/office/drawing/2014/main" id="{C30D3131-716B-DD4C-6B7E-F21D3D61D8DB}"/>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6" name="TextBox 5">
                <a:extLst>
                  <a:ext uri="{FF2B5EF4-FFF2-40B4-BE49-F238E27FC236}">
                    <a16:creationId xmlns:a16="http://schemas.microsoft.com/office/drawing/2014/main" id="{95D8F0BD-F537-291B-5D88-ED20F045449C}"/>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9" name="Straight Connector 18">
              <a:extLst>
                <a:ext uri="{FF2B5EF4-FFF2-40B4-BE49-F238E27FC236}">
                  <a16:creationId xmlns:a16="http://schemas.microsoft.com/office/drawing/2014/main" id="{79E1A98C-CB10-0992-52AB-C789344CB576}"/>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25" name="Group 24">
            <a:extLst>
              <a:ext uri="{FF2B5EF4-FFF2-40B4-BE49-F238E27FC236}">
                <a16:creationId xmlns:a16="http://schemas.microsoft.com/office/drawing/2014/main" id="{F2DC39DD-C0F4-7A02-0B7E-33D64F3CF6B0}"/>
              </a:ext>
            </a:extLst>
          </p:cNvPr>
          <p:cNvGrpSpPr/>
          <p:nvPr/>
        </p:nvGrpSpPr>
        <p:grpSpPr>
          <a:xfrm>
            <a:off x="11117427" y="18725"/>
            <a:ext cx="992880" cy="586668"/>
            <a:chOff x="11117427" y="18725"/>
            <a:chExt cx="992880" cy="586668"/>
          </a:xfrm>
        </p:grpSpPr>
        <p:pic>
          <p:nvPicPr>
            <p:cNvPr id="23" name="Picture 22">
              <a:extLst>
                <a:ext uri="{FF2B5EF4-FFF2-40B4-BE49-F238E27FC236}">
                  <a16:creationId xmlns:a16="http://schemas.microsoft.com/office/drawing/2014/main" id="{0B1A5FBD-C43F-7A04-2892-D5D43E60E2E6}"/>
                </a:ext>
              </a:extLst>
            </p:cNvPr>
            <p:cNvPicPr>
              <a:picLocks noChangeAspect="1"/>
            </p:cNvPicPr>
            <p:nvPr/>
          </p:nvPicPr>
          <p:blipFill>
            <a:blip r:embed="rId5"/>
            <a:stretch>
              <a:fillRect/>
            </a:stretch>
          </p:blipFill>
          <p:spPr>
            <a:xfrm>
              <a:off x="11225159" y="18725"/>
              <a:ext cx="885148" cy="586668"/>
            </a:xfrm>
            <a:prstGeom prst="rect">
              <a:avLst/>
            </a:prstGeom>
          </p:spPr>
        </p:pic>
        <p:pic>
          <p:nvPicPr>
            <p:cNvPr id="24" name="Picture 23">
              <a:extLst>
                <a:ext uri="{FF2B5EF4-FFF2-40B4-BE49-F238E27FC236}">
                  <a16:creationId xmlns:a16="http://schemas.microsoft.com/office/drawing/2014/main" id="{A6F57D0E-8F35-33B0-0954-8B0C201AC66F}"/>
                </a:ext>
              </a:extLst>
            </p:cNvPr>
            <p:cNvPicPr>
              <a:picLocks noChangeAspect="1"/>
            </p:cNvPicPr>
            <p:nvPr/>
          </p:nvPicPr>
          <p:blipFill>
            <a:blip r:embed="rId5"/>
            <a:stretch>
              <a:fillRect/>
            </a:stretch>
          </p:blipFill>
          <p:spPr>
            <a:xfrm>
              <a:off x="11117427" y="81658"/>
              <a:ext cx="885148" cy="307835"/>
            </a:xfrm>
            <a:prstGeom prst="rect">
              <a:avLst/>
            </a:prstGeom>
          </p:spPr>
        </p:pic>
      </p:grpSp>
    </p:spTree>
    <p:extLst>
      <p:ext uri="{BB962C8B-B14F-4D97-AF65-F5344CB8AC3E}">
        <p14:creationId xmlns:p14="http://schemas.microsoft.com/office/powerpoint/2010/main" val="27709368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85A4BE-E734-47C2-97F4-C10D6A037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218039" cy="6857999"/>
          </a:xfrm>
          <a:prstGeom prst="rect">
            <a:avLst/>
          </a:prstGeom>
        </p:spPr>
      </p:pic>
      <p:sp>
        <p:nvSpPr>
          <p:cNvPr id="11" name="TextBox 10">
            <a:extLst>
              <a:ext uri="{FF2B5EF4-FFF2-40B4-BE49-F238E27FC236}">
                <a16:creationId xmlns:a16="http://schemas.microsoft.com/office/drawing/2014/main" id="{320DAAAB-BC5C-4DF3-AFB1-DF05DB846284}"/>
              </a:ext>
            </a:extLst>
          </p:cNvPr>
          <p:cNvSpPr txBox="1"/>
          <p:nvPr/>
        </p:nvSpPr>
        <p:spPr>
          <a:xfrm>
            <a:off x="6016711" y="3788427"/>
            <a:ext cx="546847" cy="646331"/>
          </a:xfrm>
          <a:prstGeom prst="rect">
            <a:avLst/>
          </a:prstGeom>
          <a:noFill/>
        </p:spPr>
        <p:txBody>
          <a:bodyPr wrap="square" rtlCol="0">
            <a:spAutoFit/>
          </a:bodyPr>
          <a:lstStyle/>
          <a:p>
            <a:r>
              <a:rPr lang="en-US" sz="3600" b="1" dirty="0"/>
              <a:t>4</a:t>
            </a:r>
            <a:endParaRPr lang="en-US" b="1" dirty="0"/>
          </a:p>
        </p:txBody>
      </p:sp>
      <p:sp>
        <p:nvSpPr>
          <p:cNvPr id="13" name="TextBox 12">
            <a:extLst>
              <a:ext uri="{FF2B5EF4-FFF2-40B4-BE49-F238E27FC236}">
                <a16:creationId xmlns:a16="http://schemas.microsoft.com/office/drawing/2014/main" id="{C4815E56-1B49-499B-8783-D19AC32286AF}"/>
              </a:ext>
            </a:extLst>
          </p:cNvPr>
          <p:cNvSpPr txBox="1"/>
          <p:nvPr/>
        </p:nvSpPr>
        <p:spPr>
          <a:xfrm>
            <a:off x="6016711" y="2689410"/>
            <a:ext cx="546847" cy="646331"/>
          </a:xfrm>
          <a:prstGeom prst="rect">
            <a:avLst/>
          </a:prstGeom>
          <a:noFill/>
        </p:spPr>
        <p:txBody>
          <a:bodyPr wrap="square" rtlCol="0">
            <a:spAutoFit/>
          </a:bodyPr>
          <a:lstStyle/>
          <a:p>
            <a:r>
              <a:rPr lang="en-US" sz="3600" b="1" dirty="0"/>
              <a:t>2</a:t>
            </a:r>
            <a:endParaRPr lang="en-US" b="1" dirty="0"/>
          </a:p>
        </p:txBody>
      </p:sp>
      <p:sp>
        <p:nvSpPr>
          <p:cNvPr id="14" name="TextBox 13">
            <a:extLst>
              <a:ext uri="{FF2B5EF4-FFF2-40B4-BE49-F238E27FC236}">
                <a16:creationId xmlns:a16="http://schemas.microsoft.com/office/drawing/2014/main" id="{0749E072-8834-4611-A57B-39E944B737E0}"/>
              </a:ext>
            </a:extLst>
          </p:cNvPr>
          <p:cNvSpPr txBox="1"/>
          <p:nvPr/>
        </p:nvSpPr>
        <p:spPr>
          <a:xfrm>
            <a:off x="524182" y="339369"/>
            <a:ext cx="4945681" cy="584775"/>
          </a:xfrm>
          <a:prstGeom prst="rect">
            <a:avLst/>
          </a:prstGeom>
          <a:noFill/>
        </p:spPr>
        <p:txBody>
          <a:bodyPr wrap="square" rtlCol="0">
            <a:spAutoFit/>
          </a:bodyPr>
          <a:lstStyle/>
          <a:p>
            <a:r>
              <a:rPr lang="en-US" sz="3200" b="1" dirty="0"/>
              <a:t>1</a:t>
            </a:r>
            <a:r>
              <a:rPr lang="en-US" sz="3200" b="1"/>
              <a:t>. Giới thiệu đề tài</a:t>
            </a:r>
            <a:endParaRPr lang="en-US" sz="3200" b="1" dirty="0"/>
          </a:p>
        </p:txBody>
      </p:sp>
      <p:sp>
        <p:nvSpPr>
          <p:cNvPr id="6" name="TextBox 5">
            <a:extLst>
              <a:ext uri="{FF2B5EF4-FFF2-40B4-BE49-F238E27FC236}">
                <a16:creationId xmlns:a16="http://schemas.microsoft.com/office/drawing/2014/main" id="{5FC4C3DF-D9C5-6C4A-8976-85332E3682E8}"/>
              </a:ext>
            </a:extLst>
          </p:cNvPr>
          <p:cNvSpPr txBox="1"/>
          <p:nvPr/>
        </p:nvSpPr>
        <p:spPr>
          <a:xfrm>
            <a:off x="540718" y="1042019"/>
            <a:ext cx="4945681" cy="461665"/>
          </a:xfrm>
          <a:prstGeom prst="rect">
            <a:avLst/>
          </a:prstGeom>
          <a:noFill/>
        </p:spPr>
        <p:txBody>
          <a:bodyPr wrap="square" rtlCol="0">
            <a:spAutoFit/>
          </a:bodyPr>
          <a:lstStyle/>
          <a:p>
            <a:r>
              <a:rPr lang="en-US" sz="2400" b="1"/>
              <a:t>1.1 Đặt vấn đề</a:t>
            </a:r>
            <a:endParaRPr lang="en-US" sz="2400" b="1" dirty="0"/>
          </a:p>
        </p:txBody>
      </p:sp>
      <p:sp>
        <p:nvSpPr>
          <p:cNvPr id="8" name="TextBox 7">
            <a:extLst>
              <a:ext uri="{FF2B5EF4-FFF2-40B4-BE49-F238E27FC236}">
                <a16:creationId xmlns:a16="http://schemas.microsoft.com/office/drawing/2014/main" id="{4E209ACD-6751-CDC4-D037-E6871D0906A1}"/>
              </a:ext>
            </a:extLst>
          </p:cNvPr>
          <p:cNvSpPr txBox="1"/>
          <p:nvPr/>
        </p:nvSpPr>
        <p:spPr>
          <a:xfrm>
            <a:off x="502719" y="1588542"/>
            <a:ext cx="5513992" cy="189128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Số lượng thực tập sinh các ngành tăng nhanh qua các năm</a:t>
            </a:r>
          </a:p>
          <a:p>
            <a:pPr marL="285750" indent="-285750">
              <a:lnSpc>
                <a:spcPct val="150000"/>
              </a:lnSpc>
              <a:buFont typeface="Arial" panose="020B0604020202020204" pitchFamily="34" charset="0"/>
              <a:buChar char="•"/>
            </a:pPr>
            <a:r>
              <a:rPr lang="en-US" sz="2000" b="1"/>
              <a:t>Nhu cầu hệ thống quản lý đào tạo thực tập sinh trong doanh nghiệp</a:t>
            </a:r>
          </a:p>
        </p:txBody>
      </p:sp>
      <p:grpSp>
        <p:nvGrpSpPr>
          <p:cNvPr id="18" name="Group 17">
            <a:extLst>
              <a:ext uri="{FF2B5EF4-FFF2-40B4-BE49-F238E27FC236}">
                <a16:creationId xmlns:a16="http://schemas.microsoft.com/office/drawing/2014/main" id="{439A8E6A-1384-4F64-2021-CCB28E92600A}"/>
              </a:ext>
            </a:extLst>
          </p:cNvPr>
          <p:cNvGrpSpPr/>
          <p:nvPr/>
        </p:nvGrpSpPr>
        <p:grpSpPr>
          <a:xfrm>
            <a:off x="11117427" y="18725"/>
            <a:ext cx="992880" cy="586668"/>
            <a:chOff x="11117427" y="18725"/>
            <a:chExt cx="992880" cy="586668"/>
          </a:xfrm>
        </p:grpSpPr>
        <p:pic>
          <p:nvPicPr>
            <p:cNvPr id="19" name="Picture 18">
              <a:extLst>
                <a:ext uri="{FF2B5EF4-FFF2-40B4-BE49-F238E27FC236}">
                  <a16:creationId xmlns:a16="http://schemas.microsoft.com/office/drawing/2014/main" id="{545BE62A-78BD-1008-88F3-87BB3CE5B32F}"/>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20" name="Picture 19">
              <a:extLst>
                <a:ext uri="{FF2B5EF4-FFF2-40B4-BE49-F238E27FC236}">
                  <a16:creationId xmlns:a16="http://schemas.microsoft.com/office/drawing/2014/main" id="{63DBCC99-ABC3-A3C3-8B1E-F5086EB077B5}"/>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21" name="Group 20">
            <a:extLst>
              <a:ext uri="{FF2B5EF4-FFF2-40B4-BE49-F238E27FC236}">
                <a16:creationId xmlns:a16="http://schemas.microsoft.com/office/drawing/2014/main" id="{53595B61-33E0-5CB9-7086-B3EA58A49CC1}"/>
              </a:ext>
            </a:extLst>
          </p:cNvPr>
          <p:cNvGrpSpPr/>
          <p:nvPr/>
        </p:nvGrpSpPr>
        <p:grpSpPr>
          <a:xfrm>
            <a:off x="451567" y="6153366"/>
            <a:ext cx="9420566" cy="614676"/>
            <a:chOff x="451567" y="6153366"/>
            <a:chExt cx="9420566" cy="614676"/>
          </a:xfrm>
        </p:grpSpPr>
        <p:pic>
          <p:nvPicPr>
            <p:cNvPr id="22" name="Picture 6" descr="Trường ĐH Công nghiệp Hà Nội - HaUI">
              <a:extLst>
                <a:ext uri="{FF2B5EF4-FFF2-40B4-BE49-F238E27FC236}">
                  <a16:creationId xmlns:a16="http://schemas.microsoft.com/office/drawing/2014/main" id="{F5A4E13C-DED3-6FAC-0341-7B27BC02FFB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23" name="Group 22">
              <a:extLst>
                <a:ext uri="{FF2B5EF4-FFF2-40B4-BE49-F238E27FC236}">
                  <a16:creationId xmlns:a16="http://schemas.microsoft.com/office/drawing/2014/main" id="{E8FE2F18-DC18-6362-B678-FF4BF57E9BD4}"/>
                </a:ext>
              </a:extLst>
            </p:cNvPr>
            <p:cNvGrpSpPr/>
            <p:nvPr/>
          </p:nvGrpSpPr>
          <p:grpSpPr>
            <a:xfrm>
              <a:off x="987340" y="6153366"/>
              <a:ext cx="3682860" cy="614676"/>
              <a:chOff x="1391765" y="6049731"/>
              <a:chExt cx="3767667" cy="735810"/>
            </a:xfrm>
          </p:grpSpPr>
          <p:sp>
            <p:nvSpPr>
              <p:cNvPr id="25" name="TextBox 24">
                <a:extLst>
                  <a:ext uri="{FF2B5EF4-FFF2-40B4-BE49-F238E27FC236}">
                    <a16:creationId xmlns:a16="http://schemas.microsoft.com/office/drawing/2014/main" id="{E5195C0A-F396-DF23-EBF9-1AF335E44702}"/>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6" name="TextBox 25">
                <a:extLst>
                  <a:ext uri="{FF2B5EF4-FFF2-40B4-BE49-F238E27FC236}">
                    <a16:creationId xmlns:a16="http://schemas.microsoft.com/office/drawing/2014/main" id="{8B5DFA3C-0F4C-1FC5-8CD2-C3F05F820211}"/>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4" name="Straight Connector 23">
              <a:extLst>
                <a:ext uri="{FF2B5EF4-FFF2-40B4-BE49-F238E27FC236}">
                  <a16:creationId xmlns:a16="http://schemas.microsoft.com/office/drawing/2014/main" id="{7344EA6B-F3C6-7417-E158-A8164D526AC6}"/>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28" name="Group 27">
            <a:extLst>
              <a:ext uri="{FF2B5EF4-FFF2-40B4-BE49-F238E27FC236}">
                <a16:creationId xmlns:a16="http://schemas.microsoft.com/office/drawing/2014/main" id="{5FC50859-20D2-4433-1F88-16E993DE745F}"/>
              </a:ext>
            </a:extLst>
          </p:cNvPr>
          <p:cNvGrpSpPr/>
          <p:nvPr/>
        </p:nvGrpSpPr>
        <p:grpSpPr>
          <a:xfrm>
            <a:off x="5783882" y="1481143"/>
            <a:ext cx="5867400" cy="4948347"/>
            <a:chOff x="6016711" y="662534"/>
            <a:chExt cx="5867400" cy="4948347"/>
          </a:xfrm>
        </p:grpSpPr>
        <p:pic>
          <p:nvPicPr>
            <p:cNvPr id="16" name="Picture 15">
              <a:extLst>
                <a:ext uri="{FF2B5EF4-FFF2-40B4-BE49-F238E27FC236}">
                  <a16:creationId xmlns:a16="http://schemas.microsoft.com/office/drawing/2014/main" id="{D6704A33-CDA0-AB6C-A28D-23114AFC826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298206" y="662534"/>
              <a:ext cx="3625026" cy="4541904"/>
            </a:xfrm>
            <a:prstGeom prst="rect">
              <a:avLst/>
            </a:prstGeom>
          </p:spPr>
        </p:pic>
        <p:sp>
          <p:nvSpPr>
            <p:cNvPr id="27" name="TextBox 26">
              <a:extLst>
                <a:ext uri="{FF2B5EF4-FFF2-40B4-BE49-F238E27FC236}">
                  <a16:creationId xmlns:a16="http://schemas.microsoft.com/office/drawing/2014/main" id="{5DD37E8A-6574-7813-C057-C786881F60AE}"/>
                </a:ext>
              </a:extLst>
            </p:cNvPr>
            <p:cNvSpPr txBox="1"/>
            <p:nvPr/>
          </p:nvSpPr>
          <p:spPr>
            <a:xfrm>
              <a:off x="6016711" y="5272327"/>
              <a:ext cx="5867400" cy="338554"/>
            </a:xfrm>
            <a:prstGeom prst="rect">
              <a:avLst/>
            </a:prstGeom>
            <a:noFill/>
          </p:spPr>
          <p:txBody>
            <a:bodyPr wrap="square" rtlCol="0">
              <a:spAutoFit/>
            </a:bodyPr>
            <a:lstStyle/>
            <a:p>
              <a:r>
                <a:rPr lang="en-US" sz="1600"/>
                <a:t>Nguồn: VietnamMarketReport2024-2025 Q3/2024</a:t>
              </a:r>
            </a:p>
          </p:txBody>
        </p:sp>
      </p:grpSp>
    </p:spTree>
    <p:extLst>
      <p:ext uri="{BB962C8B-B14F-4D97-AF65-F5344CB8AC3E}">
        <p14:creationId xmlns:p14="http://schemas.microsoft.com/office/powerpoint/2010/main" val="13016669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85A4BE-E734-47C2-97F4-C10D6A037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
            <a:ext cx="12218039" cy="6857999"/>
          </a:xfrm>
          <a:prstGeom prst="rect">
            <a:avLst/>
          </a:prstGeom>
        </p:spPr>
      </p:pic>
      <p:sp>
        <p:nvSpPr>
          <p:cNvPr id="2" name="TextBox 1">
            <a:extLst>
              <a:ext uri="{FF2B5EF4-FFF2-40B4-BE49-F238E27FC236}">
                <a16:creationId xmlns:a16="http://schemas.microsoft.com/office/drawing/2014/main" id="{22EF9107-5423-D1D6-F626-3D6B1AB457D3}"/>
              </a:ext>
            </a:extLst>
          </p:cNvPr>
          <p:cNvSpPr txBox="1"/>
          <p:nvPr/>
        </p:nvSpPr>
        <p:spPr>
          <a:xfrm>
            <a:off x="524182" y="339369"/>
            <a:ext cx="4945681" cy="584775"/>
          </a:xfrm>
          <a:prstGeom prst="rect">
            <a:avLst/>
          </a:prstGeom>
          <a:noFill/>
        </p:spPr>
        <p:txBody>
          <a:bodyPr wrap="square" rtlCol="0">
            <a:spAutoFit/>
          </a:bodyPr>
          <a:lstStyle/>
          <a:p>
            <a:r>
              <a:rPr lang="en-US" sz="3200" b="1" dirty="0"/>
              <a:t>1</a:t>
            </a:r>
            <a:r>
              <a:rPr lang="en-US" sz="3200" b="1"/>
              <a:t>. Giới thiệu đề tài</a:t>
            </a:r>
            <a:endParaRPr lang="en-US" sz="3200" b="1" dirty="0"/>
          </a:p>
        </p:txBody>
      </p:sp>
      <p:sp>
        <p:nvSpPr>
          <p:cNvPr id="3" name="TextBox 2">
            <a:extLst>
              <a:ext uri="{FF2B5EF4-FFF2-40B4-BE49-F238E27FC236}">
                <a16:creationId xmlns:a16="http://schemas.microsoft.com/office/drawing/2014/main" id="{F86BCF2C-1109-4168-39CF-F29D2E96F6CA}"/>
              </a:ext>
            </a:extLst>
          </p:cNvPr>
          <p:cNvSpPr txBox="1"/>
          <p:nvPr/>
        </p:nvSpPr>
        <p:spPr>
          <a:xfrm>
            <a:off x="540718" y="1042019"/>
            <a:ext cx="4945681" cy="461665"/>
          </a:xfrm>
          <a:prstGeom prst="rect">
            <a:avLst/>
          </a:prstGeom>
          <a:noFill/>
        </p:spPr>
        <p:txBody>
          <a:bodyPr wrap="square" rtlCol="0">
            <a:spAutoFit/>
          </a:bodyPr>
          <a:lstStyle/>
          <a:p>
            <a:r>
              <a:rPr lang="en-US" sz="2400" b="1"/>
              <a:t>1.2 Mục tiêu đề tài</a:t>
            </a:r>
            <a:endParaRPr lang="en-US" sz="2400" b="1" dirty="0"/>
          </a:p>
        </p:txBody>
      </p:sp>
      <p:sp>
        <p:nvSpPr>
          <p:cNvPr id="7" name="TextBox 6">
            <a:extLst>
              <a:ext uri="{FF2B5EF4-FFF2-40B4-BE49-F238E27FC236}">
                <a16:creationId xmlns:a16="http://schemas.microsoft.com/office/drawing/2014/main" id="{6621EEE4-E26F-6347-BE2F-02E131860A3D}"/>
              </a:ext>
            </a:extLst>
          </p:cNvPr>
          <p:cNvSpPr txBox="1"/>
          <p:nvPr/>
        </p:nvSpPr>
        <p:spPr>
          <a:xfrm>
            <a:off x="702447" y="1535158"/>
            <a:ext cx="10813143" cy="506292"/>
          </a:xfrm>
          <a:prstGeom prst="rect">
            <a:avLst/>
          </a:prstGeom>
          <a:noFill/>
        </p:spPr>
        <p:txBody>
          <a:bodyPr wrap="square" rtlCol="0">
            <a:spAutoFit/>
          </a:bodyPr>
          <a:lstStyle/>
          <a:p>
            <a:pPr>
              <a:lnSpc>
                <a:spcPct val="150000"/>
              </a:lnSpc>
            </a:pPr>
            <a:r>
              <a:rPr lang="en-US" sz="2000" b="1"/>
              <a:t>Xây dựng hệ thống quản lý đào tạo thực tập sinh trong doanh nghiệp</a:t>
            </a:r>
          </a:p>
        </p:txBody>
      </p:sp>
      <p:sp>
        <p:nvSpPr>
          <p:cNvPr id="8" name="TextBox 7">
            <a:extLst>
              <a:ext uri="{FF2B5EF4-FFF2-40B4-BE49-F238E27FC236}">
                <a16:creationId xmlns:a16="http://schemas.microsoft.com/office/drawing/2014/main" id="{B312F54F-6E7A-A894-C639-C4CB6C439C2D}"/>
              </a:ext>
            </a:extLst>
          </p:cNvPr>
          <p:cNvSpPr txBox="1"/>
          <p:nvPr/>
        </p:nvSpPr>
        <p:spPr>
          <a:xfrm>
            <a:off x="1100667" y="2124230"/>
            <a:ext cx="10813143" cy="235295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Quản lý giảng viên, thực tập sinh</a:t>
            </a:r>
          </a:p>
          <a:p>
            <a:pPr marL="285750" indent="-285750">
              <a:lnSpc>
                <a:spcPct val="150000"/>
              </a:lnSpc>
              <a:buFont typeface="Arial" panose="020B0604020202020204" pitchFamily="34" charset="0"/>
              <a:buChar char="•"/>
            </a:pPr>
            <a:r>
              <a:rPr lang="en-US" sz="2000" b="1"/>
              <a:t>Quản lý lớp học, bài kiểm tra</a:t>
            </a:r>
          </a:p>
          <a:p>
            <a:pPr marL="285750" indent="-285750">
              <a:lnSpc>
                <a:spcPct val="150000"/>
              </a:lnSpc>
              <a:buFont typeface="Arial" panose="020B0604020202020204" pitchFamily="34" charset="0"/>
              <a:buChar char="•"/>
            </a:pPr>
            <a:r>
              <a:rPr lang="en-US" sz="2000" b="1"/>
              <a:t>Theo dõi lịch trình học, kiểm tra</a:t>
            </a:r>
          </a:p>
          <a:p>
            <a:pPr marL="285750" indent="-285750">
              <a:lnSpc>
                <a:spcPct val="150000"/>
              </a:lnSpc>
              <a:buFont typeface="Arial" panose="020B0604020202020204" pitchFamily="34" charset="0"/>
              <a:buChar char="•"/>
            </a:pPr>
            <a:r>
              <a:rPr lang="en-US" sz="2000" b="1"/>
              <a:t>Theo dõi tiến độ, kết quả kiểm tra</a:t>
            </a:r>
          </a:p>
          <a:p>
            <a:pPr marL="285750" indent="-285750">
              <a:lnSpc>
                <a:spcPct val="150000"/>
              </a:lnSpc>
              <a:buFont typeface="Arial" panose="020B0604020202020204" pitchFamily="34" charset="0"/>
              <a:buChar char="•"/>
            </a:pPr>
            <a:r>
              <a:rPr lang="en-US" sz="2000" b="1"/>
              <a:t>Quản lý đánh giá thực tập sinh</a:t>
            </a:r>
          </a:p>
        </p:txBody>
      </p:sp>
      <p:grpSp>
        <p:nvGrpSpPr>
          <p:cNvPr id="15" name="Group 14">
            <a:extLst>
              <a:ext uri="{FF2B5EF4-FFF2-40B4-BE49-F238E27FC236}">
                <a16:creationId xmlns:a16="http://schemas.microsoft.com/office/drawing/2014/main" id="{DD735C72-AC73-205C-08CB-63346A0BD30E}"/>
              </a:ext>
            </a:extLst>
          </p:cNvPr>
          <p:cNvGrpSpPr/>
          <p:nvPr/>
        </p:nvGrpSpPr>
        <p:grpSpPr>
          <a:xfrm>
            <a:off x="11117427" y="18725"/>
            <a:ext cx="992880" cy="586668"/>
            <a:chOff x="11117427" y="18725"/>
            <a:chExt cx="992880" cy="586668"/>
          </a:xfrm>
        </p:grpSpPr>
        <p:pic>
          <p:nvPicPr>
            <p:cNvPr id="16" name="Picture 15">
              <a:extLst>
                <a:ext uri="{FF2B5EF4-FFF2-40B4-BE49-F238E27FC236}">
                  <a16:creationId xmlns:a16="http://schemas.microsoft.com/office/drawing/2014/main" id="{C791390B-A167-1D03-BE84-624F30625597}"/>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7" name="Picture 16">
              <a:extLst>
                <a:ext uri="{FF2B5EF4-FFF2-40B4-BE49-F238E27FC236}">
                  <a16:creationId xmlns:a16="http://schemas.microsoft.com/office/drawing/2014/main" id="{8AA9DD2C-0C47-B700-AF02-7F7D628953DF}"/>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8" name="Group 17">
            <a:extLst>
              <a:ext uri="{FF2B5EF4-FFF2-40B4-BE49-F238E27FC236}">
                <a16:creationId xmlns:a16="http://schemas.microsoft.com/office/drawing/2014/main" id="{645FA9DF-9B33-5BFF-C2C4-77A2CD9A6A4B}"/>
              </a:ext>
            </a:extLst>
          </p:cNvPr>
          <p:cNvGrpSpPr/>
          <p:nvPr/>
        </p:nvGrpSpPr>
        <p:grpSpPr>
          <a:xfrm>
            <a:off x="451567" y="6153366"/>
            <a:ext cx="9420566" cy="614676"/>
            <a:chOff x="451567" y="6153366"/>
            <a:chExt cx="9420566" cy="614676"/>
          </a:xfrm>
        </p:grpSpPr>
        <p:pic>
          <p:nvPicPr>
            <p:cNvPr id="19" name="Picture 6" descr="Trường ĐH Công nghiệp Hà Nội - HaUI">
              <a:extLst>
                <a:ext uri="{FF2B5EF4-FFF2-40B4-BE49-F238E27FC236}">
                  <a16:creationId xmlns:a16="http://schemas.microsoft.com/office/drawing/2014/main" id="{7D72002C-6CF5-CA44-4586-79828897478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Group 19">
              <a:extLst>
                <a:ext uri="{FF2B5EF4-FFF2-40B4-BE49-F238E27FC236}">
                  <a16:creationId xmlns:a16="http://schemas.microsoft.com/office/drawing/2014/main" id="{545EFB93-18CB-4B31-3DEF-F1EC14B3D0B0}"/>
                </a:ext>
              </a:extLst>
            </p:cNvPr>
            <p:cNvGrpSpPr/>
            <p:nvPr/>
          </p:nvGrpSpPr>
          <p:grpSpPr>
            <a:xfrm>
              <a:off x="987340" y="6153366"/>
              <a:ext cx="3682860" cy="614676"/>
              <a:chOff x="1391765" y="6049731"/>
              <a:chExt cx="3767667" cy="735810"/>
            </a:xfrm>
          </p:grpSpPr>
          <p:sp>
            <p:nvSpPr>
              <p:cNvPr id="22" name="TextBox 21">
                <a:extLst>
                  <a:ext uri="{FF2B5EF4-FFF2-40B4-BE49-F238E27FC236}">
                    <a16:creationId xmlns:a16="http://schemas.microsoft.com/office/drawing/2014/main" id="{2DBF1574-3B54-8848-79E9-E8E53630E7A5}"/>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3" name="TextBox 22">
                <a:extLst>
                  <a:ext uri="{FF2B5EF4-FFF2-40B4-BE49-F238E27FC236}">
                    <a16:creationId xmlns:a16="http://schemas.microsoft.com/office/drawing/2014/main" id="{C0598B0C-AD12-8DD0-9BE1-3103849D28B5}"/>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1" name="Straight Connector 20">
              <a:extLst>
                <a:ext uri="{FF2B5EF4-FFF2-40B4-BE49-F238E27FC236}">
                  <a16:creationId xmlns:a16="http://schemas.microsoft.com/office/drawing/2014/main" id="{A13FAB1C-3812-2C59-210D-F55126C3D147}"/>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5788215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385A4BE-E734-47C2-97F4-C10D6A03786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73CC594C-A008-2BCC-9A1A-C9E5ECB0FA88}"/>
              </a:ext>
            </a:extLst>
          </p:cNvPr>
          <p:cNvSpPr txBox="1"/>
          <p:nvPr/>
        </p:nvSpPr>
        <p:spPr>
          <a:xfrm>
            <a:off x="524182" y="339369"/>
            <a:ext cx="6697885" cy="584775"/>
          </a:xfrm>
          <a:prstGeom prst="rect">
            <a:avLst/>
          </a:prstGeom>
          <a:noFill/>
        </p:spPr>
        <p:txBody>
          <a:bodyPr wrap="square" rtlCol="0">
            <a:spAutoFit/>
          </a:bodyPr>
          <a:lstStyle/>
          <a:p>
            <a:r>
              <a:rPr lang="en-US" sz="3200" b="1" dirty="0"/>
              <a:t>2</a:t>
            </a:r>
            <a:r>
              <a:rPr lang="en-US" sz="3200" b="1"/>
              <a:t>. Phân tích, thiết kế hệ thống</a:t>
            </a:r>
            <a:endParaRPr lang="en-US" sz="3200" b="1" dirty="0"/>
          </a:p>
        </p:txBody>
      </p:sp>
      <p:sp>
        <p:nvSpPr>
          <p:cNvPr id="3" name="TextBox 2">
            <a:extLst>
              <a:ext uri="{FF2B5EF4-FFF2-40B4-BE49-F238E27FC236}">
                <a16:creationId xmlns:a16="http://schemas.microsoft.com/office/drawing/2014/main" id="{EF36DA92-F2D1-BFBC-5912-C7BDBDFCB5D7}"/>
              </a:ext>
            </a:extLst>
          </p:cNvPr>
          <p:cNvSpPr txBox="1"/>
          <p:nvPr/>
        </p:nvSpPr>
        <p:spPr>
          <a:xfrm>
            <a:off x="540718" y="1042019"/>
            <a:ext cx="4945681" cy="461665"/>
          </a:xfrm>
          <a:prstGeom prst="rect">
            <a:avLst/>
          </a:prstGeom>
          <a:noFill/>
        </p:spPr>
        <p:txBody>
          <a:bodyPr wrap="square" rtlCol="0">
            <a:spAutoFit/>
          </a:bodyPr>
          <a:lstStyle/>
          <a:p>
            <a:r>
              <a:rPr lang="en-US" sz="2400" b="1"/>
              <a:t>2.1 Các tác nhân chính</a:t>
            </a:r>
            <a:endParaRPr lang="en-US" sz="2400" b="1" dirty="0"/>
          </a:p>
        </p:txBody>
      </p:sp>
      <p:sp>
        <p:nvSpPr>
          <p:cNvPr id="27" name="TextBox 22">
            <a:extLst>
              <a:ext uri="{FF2B5EF4-FFF2-40B4-BE49-F238E27FC236}">
                <a16:creationId xmlns:a16="http://schemas.microsoft.com/office/drawing/2014/main" id="{02CA0A00-DB53-E683-EA5F-337C3878BBF6}"/>
              </a:ext>
            </a:extLst>
          </p:cNvPr>
          <p:cNvSpPr txBox="1"/>
          <p:nvPr/>
        </p:nvSpPr>
        <p:spPr>
          <a:xfrm>
            <a:off x="1492943" y="4059847"/>
            <a:ext cx="2593034" cy="374911"/>
          </a:xfrm>
          <a:prstGeom prst="rect">
            <a:avLst/>
          </a:prstGeom>
        </p:spPr>
        <p:txBody>
          <a:bodyPr lIns="0" tIns="0" rIns="0" bIns="0" rtlCol="0" anchor="t">
            <a:spAutoFit/>
          </a:bodyPr>
          <a:lstStyle/>
          <a:p>
            <a:pPr marL="0" lvl="0" indent="0" algn="ctr">
              <a:lnSpc>
                <a:spcPts val="3174"/>
              </a:lnSpc>
              <a:spcBef>
                <a:spcPct val="0"/>
              </a:spcBef>
            </a:pPr>
            <a:r>
              <a:rPr lang="en-US" sz="2300" b="1">
                <a:latin typeface="DM Sans Bold"/>
                <a:ea typeface="DM Sans Bold"/>
                <a:cs typeface="DM Sans Bold"/>
                <a:sym typeface="DM Sans Bold"/>
              </a:rPr>
              <a:t>Thực tập sinh</a:t>
            </a:r>
          </a:p>
        </p:txBody>
      </p:sp>
      <p:sp>
        <p:nvSpPr>
          <p:cNvPr id="2052" name="TextBox 24">
            <a:extLst>
              <a:ext uri="{FF2B5EF4-FFF2-40B4-BE49-F238E27FC236}">
                <a16:creationId xmlns:a16="http://schemas.microsoft.com/office/drawing/2014/main" id="{8ED46B99-0694-A088-37D5-36D8DDFB8D96}"/>
              </a:ext>
            </a:extLst>
          </p:cNvPr>
          <p:cNvSpPr txBox="1"/>
          <p:nvPr/>
        </p:nvSpPr>
        <p:spPr>
          <a:xfrm>
            <a:off x="6169852" y="4019771"/>
            <a:ext cx="1809579" cy="374911"/>
          </a:xfrm>
          <a:prstGeom prst="rect">
            <a:avLst/>
          </a:prstGeom>
        </p:spPr>
        <p:txBody>
          <a:bodyPr lIns="0" tIns="0" rIns="0" bIns="0" rtlCol="0" anchor="t">
            <a:spAutoFit/>
          </a:bodyPr>
          <a:lstStyle/>
          <a:p>
            <a:pPr marL="0" lvl="0" indent="0" algn="ctr">
              <a:lnSpc>
                <a:spcPts val="3174"/>
              </a:lnSpc>
              <a:spcBef>
                <a:spcPct val="0"/>
              </a:spcBef>
            </a:pPr>
            <a:r>
              <a:rPr lang="en-US" sz="2300" b="1">
                <a:latin typeface="DM Sans Bold"/>
                <a:ea typeface="DM Sans Bold"/>
                <a:cs typeface="DM Sans Bold"/>
                <a:sym typeface="DM Sans Bold"/>
              </a:rPr>
              <a:t>Quản trị viên</a:t>
            </a:r>
          </a:p>
        </p:txBody>
      </p:sp>
      <p:grpSp>
        <p:nvGrpSpPr>
          <p:cNvPr id="2056" name="Group 2055">
            <a:extLst>
              <a:ext uri="{FF2B5EF4-FFF2-40B4-BE49-F238E27FC236}">
                <a16:creationId xmlns:a16="http://schemas.microsoft.com/office/drawing/2014/main" id="{FC258569-2D89-EF83-EF2B-BC840EE8F81B}"/>
              </a:ext>
            </a:extLst>
          </p:cNvPr>
          <p:cNvGrpSpPr/>
          <p:nvPr/>
        </p:nvGrpSpPr>
        <p:grpSpPr>
          <a:xfrm>
            <a:off x="11083560" y="46035"/>
            <a:ext cx="992880" cy="586668"/>
            <a:chOff x="11117427" y="18725"/>
            <a:chExt cx="992880" cy="586668"/>
          </a:xfrm>
        </p:grpSpPr>
        <p:pic>
          <p:nvPicPr>
            <p:cNvPr id="2057" name="Picture 2056">
              <a:extLst>
                <a:ext uri="{FF2B5EF4-FFF2-40B4-BE49-F238E27FC236}">
                  <a16:creationId xmlns:a16="http://schemas.microsoft.com/office/drawing/2014/main" id="{44ACD82C-1D6C-5623-C1F3-9C5DA6DD3258}"/>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2058" name="Picture 2057">
              <a:extLst>
                <a:ext uri="{FF2B5EF4-FFF2-40B4-BE49-F238E27FC236}">
                  <a16:creationId xmlns:a16="http://schemas.microsoft.com/office/drawing/2014/main" id="{4CB6752D-6949-5A2D-1CBB-A8FBEE22866B}"/>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2059" name="Group 2058">
            <a:extLst>
              <a:ext uri="{FF2B5EF4-FFF2-40B4-BE49-F238E27FC236}">
                <a16:creationId xmlns:a16="http://schemas.microsoft.com/office/drawing/2014/main" id="{72238195-32F0-694F-315B-6FBD07AD6710}"/>
              </a:ext>
            </a:extLst>
          </p:cNvPr>
          <p:cNvGrpSpPr/>
          <p:nvPr/>
        </p:nvGrpSpPr>
        <p:grpSpPr>
          <a:xfrm>
            <a:off x="451567" y="6153366"/>
            <a:ext cx="9420566" cy="614676"/>
            <a:chOff x="451567" y="6153366"/>
            <a:chExt cx="9420566" cy="614676"/>
          </a:xfrm>
        </p:grpSpPr>
        <p:pic>
          <p:nvPicPr>
            <p:cNvPr id="2060" name="Picture 6" descr="Trường ĐH Công nghiệp Hà Nội - HaUI">
              <a:extLst>
                <a:ext uri="{FF2B5EF4-FFF2-40B4-BE49-F238E27FC236}">
                  <a16:creationId xmlns:a16="http://schemas.microsoft.com/office/drawing/2014/main" id="{75CEC8B0-BFA2-759B-F2B1-EE93DAEA8FE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2061" name="Group 2060">
              <a:extLst>
                <a:ext uri="{FF2B5EF4-FFF2-40B4-BE49-F238E27FC236}">
                  <a16:creationId xmlns:a16="http://schemas.microsoft.com/office/drawing/2014/main" id="{31CF73CC-9056-0A3D-E997-AADF15F4122D}"/>
                </a:ext>
              </a:extLst>
            </p:cNvPr>
            <p:cNvGrpSpPr/>
            <p:nvPr/>
          </p:nvGrpSpPr>
          <p:grpSpPr>
            <a:xfrm>
              <a:off x="987340" y="6153366"/>
              <a:ext cx="3682860" cy="614676"/>
              <a:chOff x="1391765" y="6049731"/>
              <a:chExt cx="3767667" cy="735810"/>
            </a:xfrm>
          </p:grpSpPr>
          <p:sp>
            <p:nvSpPr>
              <p:cNvPr id="2063" name="TextBox 2062">
                <a:extLst>
                  <a:ext uri="{FF2B5EF4-FFF2-40B4-BE49-F238E27FC236}">
                    <a16:creationId xmlns:a16="http://schemas.microsoft.com/office/drawing/2014/main" id="{C7E21745-ED0C-02C7-0E74-792C9DB020F4}"/>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064" name="TextBox 2063">
                <a:extLst>
                  <a:ext uri="{FF2B5EF4-FFF2-40B4-BE49-F238E27FC236}">
                    <a16:creationId xmlns:a16="http://schemas.microsoft.com/office/drawing/2014/main" id="{A204F13F-D3E6-9A67-B057-C194A37F0A44}"/>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62" name="Straight Connector 2061">
              <a:extLst>
                <a:ext uri="{FF2B5EF4-FFF2-40B4-BE49-F238E27FC236}">
                  <a16:creationId xmlns:a16="http://schemas.microsoft.com/office/drawing/2014/main" id="{131AA596-9256-B4BE-FC06-5F9A8AD1526C}"/>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pic>
        <p:nvPicPr>
          <p:cNvPr id="2066" name="Picture 2065">
            <a:extLst>
              <a:ext uri="{FF2B5EF4-FFF2-40B4-BE49-F238E27FC236}">
                <a16:creationId xmlns:a16="http://schemas.microsoft.com/office/drawing/2014/main" id="{F121B9A5-F595-30D8-6BB9-A0C7A9CBD85A}"/>
              </a:ext>
            </a:extLst>
          </p:cNvPr>
          <p:cNvPicPr>
            <a:picLocks noChangeAspect="1"/>
          </p:cNvPicPr>
          <p:nvPr/>
        </p:nvPicPr>
        <p:blipFill>
          <a:blip r:embed="rId5"/>
          <a:stretch>
            <a:fillRect/>
          </a:stretch>
        </p:blipFill>
        <p:spPr>
          <a:xfrm>
            <a:off x="1702568" y="2143513"/>
            <a:ext cx="2019704" cy="2019704"/>
          </a:xfrm>
          <a:prstGeom prst="rect">
            <a:avLst/>
          </a:prstGeom>
        </p:spPr>
      </p:pic>
      <p:pic>
        <p:nvPicPr>
          <p:cNvPr id="11268" name="Picture 4" descr="User ">
            <a:extLst>
              <a:ext uri="{FF2B5EF4-FFF2-40B4-BE49-F238E27FC236}">
                <a16:creationId xmlns:a16="http://schemas.microsoft.com/office/drawing/2014/main" id="{56BF4592-AE1C-45EA-0430-886A8BE4D21D}"/>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368825" y="2328048"/>
            <a:ext cx="1559824" cy="1559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7497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971DDF-23E1-2791-9FEB-631FD210FB25}"/>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7164A961-9D43-873D-222C-EA0A14F7613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10FAB6B5-DA76-0D37-9B61-BABA61352C10}"/>
              </a:ext>
            </a:extLst>
          </p:cNvPr>
          <p:cNvSpPr txBox="1"/>
          <p:nvPr/>
        </p:nvSpPr>
        <p:spPr>
          <a:xfrm>
            <a:off x="524182" y="339369"/>
            <a:ext cx="6697885" cy="584775"/>
          </a:xfrm>
          <a:prstGeom prst="rect">
            <a:avLst/>
          </a:prstGeom>
          <a:noFill/>
        </p:spPr>
        <p:txBody>
          <a:bodyPr wrap="square" rtlCol="0">
            <a:spAutoFit/>
          </a:bodyPr>
          <a:lstStyle/>
          <a:p>
            <a:r>
              <a:rPr lang="en-US" sz="3200" b="1" dirty="0"/>
              <a:t>2</a:t>
            </a:r>
            <a:r>
              <a:rPr lang="en-US" sz="3200" b="1"/>
              <a:t>. Phân tích, thiết kế hệ thống</a:t>
            </a:r>
            <a:endParaRPr lang="en-US" sz="3200" b="1" dirty="0"/>
          </a:p>
        </p:txBody>
      </p:sp>
      <p:sp>
        <p:nvSpPr>
          <p:cNvPr id="3" name="TextBox 2">
            <a:extLst>
              <a:ext uri="{FF2B5EF4-FFF2-40B4-BE49-F238E27FC236}">
                <a16:creationId xmlns:a16="http://schemas.microsoft.com/office/drawing/2014/main" id="{58F8D772-B6BC-2676-418B-E44BB8C689CC}"/>
              </a:ext>
            </a:extLst>
          </p:cNvPr>
          <p:cNvSpPr txBox="1"/>
          <p:nvPr/>
        </p:nvSpPr>
        <p:spPr>
          <a:xfrm>
            <a:off x="540718" y="1042019"/>
            <a:ext cx="6131015" cy="461665"/>
          </a:xfrm>
          <a:prstGeom prst="rect">
            <a:avLst/>
          </a:prstGeom>
          <a:noFill/>
        </p:spPr>
        <p:txBody>
          <a:bodyPr wrap="square" rtlCol="0">
            <a:spAutoFit/>
          </a:bodyPr>
          <a:lstStyle/>
          <a:p>
            <a:r>
              <a:rPr lang="en-US" sz="2400" b="1"/>
              <a:t>2.2 Danh sách chức năng quản trị viên </a:t>
            </a:r>
            <a:endParaRPr lang="en-US" sz="2400" b="1" dirty="0"/>
          </a:p>
        </p:txBody>
      </p:sp>
      <p:sp>
        <p:nvSpPr>
          <p:cNvPr id="7" name="TextBox 6">
            <a:extLst>
              <a:ext uri="{FF2B5EF4-FFF2-40B4-BE49-F238E27FC236}">
                <a16:creationId xmlns:a16="http://schemas.microsoft.com/office/drawing/2014/main" id="{425D74E8-59C1-483F-5944-0D47DEEAB5A0}"/>
              </a:ext>
            </a:extLst>
          </p:cNvPr>
          <p:cNvSpPr txBox="1"/>
          <p:nvPr/>
        </p:nvSpPr>
        <p:spPr>
          <a:xfrm>
            <a:off x="847821" y="1621559"/>
            <a:ext cx="5033862" cy="235295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Quản lý giảng viên</a:t>
            </a:r>
          </a:p>
          <a:p>
            <a:pPr marL="285750" indent="-285750">
              <a:lnSpc>
                <a:spcPct val="150000"/>
              </a:lnSpc>
              <a:buFont typeface="Arial" panose="020B0604020202020204" pitchFamily="34" charset="0"/>
              <a:buChar char="•"/>
            </a:pPr>
            <a:r>
              <a:rPr lang="en-US" sz="2000" b="1"/>
              <a:t>Quản lý thực tập sinh</a:t>
            </a:r>
          </a:p>
          <a:p>
            <a:pPr marL="285750" indent="-285750">
              <a:lnSpc>
                <a:spcPct val="150000"/>
              </a:lnSpc>
              <a:buFont typeface="Arial" panose="020B0604020202020204" pitchFamily="34" charset="0"/>
              <a:buChar char="•"/>
            </a:pPr>
            <a:r>
              <a:rPr lang="en-US" sz="2000" b="1"/>
              <a:t>Quản lý lớp học</a:t>
            </a:r>
          </a:p>
          <a:p>
            <a:pPr marL="285750" indent="-285750">
              <a:lnSpc>
                <a:spcPct val="150000"/>
              </a:lnSpc>
              <a:buFont typeface="Arial" panose="020B0604020202020204" pitchFamily="34" charset="0"/>
              <a:buChar char="•"/>
            </a:pPr>
            <a:r>
              <a:rPr lang="en-US" sz="2000" b="1"/>
              <a:t>Quản lý bài kiểm tra</a:t>
            </a:r>
          </a:p>
          <a:p>
            <a:pPr marL="285750" indent="-285750">
              <a:lnSpc>
                <a:spcPct val="150000"/>
              </a:lnSpc>
              <a:buFont typeface="Arial" panose="020B0604020202020204" pitchFamily="34" charset="0"/>
              <a:buChar char="•"/>
            </a:pPr>
            <a:r>
              <a:rPr lang="en-US" sz="2000" b="1"/>
              <a:t>Quản lý đánh giá thực tập sinh</a:t>
            </a:r>
          </a:p>
        </p:txBody>
      </p:sp>
      <p:grpSp>
        <p:nvGrpSpPr>
          <p:cNvPr id="9" name="Group 8">
            <a:extLst>
              <a:ext uri="{FF2B5EF4-FFF2-40B4-BE49-F238E27FC236}">
                <a16:creationId xmlns:a16="http://schemas.microsoft.com/office/drawing/2014/main" id="{604EEB0B-3B89-07BF-5761-4959100E8A10}"/>
              </a:ext>
            </a:extLst>
          </p:cNvPr>
          <p:cNvGrpSpPr/>
          <p:nvPr/>
        </p:nvGrpSpPr>
        <p:grpSpPr>
          <a:xfrm>
            <a:off x="11049694" y="17636"/>
            <a:ext cx="992880" cy="586668"/>
            <a:chOff x="11117427" y="18725"/>
            <a:chExt cx="992880" cy="586668"/>
          </a:xfrm>
        </p:grpSpPr>
        <p:pic>
          <p:nvPicPr>
            <p:cNvPr id="13" name="Picture 12">
              <a:extLst>
                <a:ext uri="{FF2B5EF4-FFF2-40B4-BE49-F238E27FC236}">
                  <a16:creationId xmlns:a16="http://schemas.microsoft.com/office/drawing/2014/main" id="{4A559A13-E1A2-B8D5-BCB7-660D5C3B8B4D}"/>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4" name="Picture 13">
              <a:extLst>
                <a:ext uri="{FF2B5EF4-FFF2-40B4-BE49-F238E27FC236}">
                  <a16:creationId xmlns:a16="http://schemas.microsoft.com/office/drawing/2014/main" id="{DC6360FF-59C5-85AA-B1B6-C748D11AFA9B}"/>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5" name="Group 14">
            <a:extLst>
              <a:ext uri="{FF2B5EF4-FFF2-40B4-BE49-F238E27FC236}">
                <a16:creationId xmlns:a16="http://schemas.microsoft.com/office/drawing/2014/main" id="{E18795AE-E73D-CBCA-3C75-0A2FF6FAF794}"/>
              </a:ext>
            </a:extLst>
          </p:cNvPr>
          <p:cNvGrpSpPr/>
          <p:nvPr/>
        </p:nvGrpSpPr>
        <p:grpSpPr>
          <a:xfrm>
            <a:off x="451567" y="6153366"/>
            <a:ext cx="9420566" cy="614676"/>
            <a:chOff x="451567" y="6153366"/>
            <a:chExt cx="9420566" cy="614676"/>
          </a:xfrm>
        </p:grpSpPr>
        <p:pic>
          <p:nvPicPr>
            <p:cNvPr id="16" name="Picture 6" descr="Trường ĐH Công nghiệp Hà Nội - HaUI">
              <a:extLst>
                <a:ext uri="{FF2B5EF4-FFF2-40B4-BE49-F238E27FC236}">
                  <a16:creationId xmlns:a16="http://schemas.microsoft.com/office/drawing/2014/main" id="{63C2A059-8B79-8DF8-6612-E6462900836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D9ECB650-FF00-F8CF-0172-58EE4193E462}"/>
                </a:ext>
              </a:extLst>
            </p:cNvPr>
            <p:cNvGrpSpPr/>
            <p:nvPr/>
          </p:nvGrpSpPr>
          <p:grpSpPr>
            <a:xfrm>
              <a:off x="987340" y="6153366"/>
              <a:ext cx="3682860" cy="614676"/>
              <a:chOff x="1391765" y="6049731"/>
              <a:chExt cx="3767667" cy="735810"/>
            </a:xfrm>
          </p:grpSpPr>
          <p:sp>
            <p:nvSpPr>
              <p:cNvPr id="22" name="TextBox 21">
                <a:extLst>
                  <a:ext uri="{FF2B5EF4-FFF2-40B4-BE49-F238E27FC236}">
                    <a16:creationId xmlns:a16="http://schemas.microsoft.com/office/drawing/2014/main" id="{0D602F4D-979C-C9E7-BB58-E154A7EC2162}"/>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3" name="TextBox 22">
                <a:extLst>
                  <a:ext uri="{FF2B5EF4-FFF2-40B4-BE49-F238E27FC236}">
                    <a16:creationId xmlns:a16="http://schemas.microsoft.com/office/drawing/2014/main" id="{91E314AA-050B-B91C-CB69-405E443738B7}"/>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20" name="Straight Connector 19">
              <a:extLst>
                <a:ext uri="{FF2B5EF4-FFF2-40B4-BE49-F238E27FC236}">
                  <a16:creationId xmlns:a16="http://schemas.microsoft.com/office/drawing/2014/main" id="{5D216550-1C87-E5D7-6B48-577668AA05BB}"/>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24" name="TextBox 24">
            <a:extLst>
              <a:ext uri="{FF2B5EF4-FFF2-40B4-BE49-F238E27FC236}">
                <a16:creationId xmlns:a16="http://schemas.microsoft.com/office/drawing/2014/main" id="{F85D75ED-C8DA-0183-3FC4-FF52D8B7EE80}"/>
              </a:ext>
            </a:extLst>
          </p:cNvPr>
          <p:cNvSpPr txBox="1"/>
          <p:nvPr/>
        </p:nvSpPr>
        <p:spPr>
          <a:xfrm>
            <a:off x="7633523" y="3560899"/>
            <a:ext cx="1809579" cy="374911"/>
          </a:xfrm>
          <a:prstGeom prst="rect">
            <a:avLst/>
          </a:prstGeom>
        </p:spPr>
        <p:txBody>
          <a:bodyPr lIns="0" tIns="0" rIns="0" bIns="0" rtlCol="0" anchor="t">
            <a:spAutoFit/>
          </a:bodyPr>
          <a:lstStyle/>
          <a:p>
            <a:pPr marL="0" lvl="0" indent="0" algn="ctr">
              <a:lnSpc>
                <a:spcPts val="3174"/>
              </a:lnSpc>
              <a:spcBef>
                <a:spcPct val="0"/>
              </a:spcBef>
            </a:pPr>
            <a:r>
              <a:rPr lang="en-US" sz="2300" b="1">
                <a:latin typeface="DM Sans Bold"/>
                <a:ea typeface="DM Sans Bold"/>
                <a:cs typeface="DM Sans Bold"/>
                <a:sym typeface="DM Sans Bold"/>
              </a:rPr>
              <a:t>Quản trị viên</a:t>
            </a:r>
          </a:p>
        </p:txBody>
      </p:sp>
      <p:pic>
        <p:nvPicPr>
          <p:cNvPr id="25" name="Picture 4" descr="User ">
            <a:extLst>
              <a:ext uri="{FF2B5EF4-FFF2-40B4-BE49-F238E27FC236}">
                <a16:creationId xmlns:a16="http://schemas.microsoft.com/office/drawing/2014/main" id="{066A3B89-1A66-5A74-EA98-17E41BC2C68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832496" y="1869176"/>
            <a:ext cx="1559824" cy="15598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0621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FBAD14-F1FD-7662-C2F3-6994E6560F28}"/>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503E2725-E10F-9B3E-9AC6-69267955AE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2" name="TextBox 1">
            <a:extLst>
              <a:ext uri="{FF2B5EF4-FFF2-40B4-BE49-F238E27FC236}">
                <a16:creationId xmlns:a16="http://schemas.microsoft.com/office/drawing/2014/main" id="{2CEC9CDD-7873-4B71-D6CD-B44CA65FC32D}"/>
              </a:ext>
            </a:extLst>
          </p:cNvPr>
          <p:cNvSpPr txBox="1"/>
          <p:nvPr/>
        </p:nvSpPr>
        <p:spPr>
          <a:xfrm>
            <a:off x="524182" y="339369"/>
            <a:ext cx="6697885" cy="584775"/>
          </a:xfrm>
          <a:prstGeom prst="rect">
            <a:avLst/>
          </a:prstGeom>
          <a:noFill/>
        </p:spPr>
        <p:txBody>
          <a:bodyPr wrap="square" rtlCol="0">
            <a:spAutoFit/>
          </a:bodyPr>
          <a:lstStyle/>
          <a:p>
            <a:r>
              <a:rPr lang="en-US" sz="3200" b="1" dirty="0"/>
              <a:t>2</a:t>
            </a:r>
            <a:r>
              <a:rPr lang="en-US" sz="3200" b="1"/>
              <a:t>. Phân tích, thiết kế hệ thống</a:t>
            </a:r>
            <a:endParaRPr lang="en-US" sz="3200" b="1" dirty="0"/>
          </a:p>
        </p:txBody>
      </p:sp>
      <p:sp>
        <p:nvSpPr>
          <p:cNvPr id="3" name="TextBox 2">
            <a:extLst>
              <a:ext uri="{FF2B5EF4-FFF2-40B4-BE49-F238E27FC236}">
                <a16:creationId xmlns:a16="http://schemas.microsoft.com/office/drawing/2014/main" id="{91A57343-DE7B-C6A1-CD70-C0516E393246}"/>
              </a:ext>
            </a:extLst>
          </p:cNvPr>
          <p:cNvSpPr txBox="1"/>
          <p:nvPr/>
        </p:nvSpPr>
        <p:spPr>
          <a:xfrm>
            <a:off x="540718" y="1042019"/>
            <a:ext cx="6131015" cy="461665"/>
          </a:xfrm>
          <a:prstGeom prst="rect">
            <a:avLst/>
          </a:prstGeom>
          <a:noFill/>
        </p:spPr>
        <p:txBody>
          <a:bodyPr wrap="square" rtlCol="0">
            <a:spAutoFit/>
          </a:bodyPr>
          <a:lstStyle/>
          <a:p>
            <a:r>
              <a:rPr lang="en-US" sz="2400" b="1"/>
              <a:t>2.3 Danh sách chức năng thực tập sinh </a:t>
            </a:r>
            <a:endParaRPr lang="en-US" sz="2400" b="1" dirty="0"/>
          </a:p>
        </p:txBody>
      </p:sp>
      <p:sp>
        <p:nvSpPr>
          <p:cNvPr id="7" name="TextBox 6">
            <a:extLst>
              <a:ext uri="{FF2B5EF4-FFF2-40B4-BE49-F238E27FC236}">
                <a16:creationId xmlns:a16="http://schemas.microsoft.com/office/drawing/2014/main" id="{C1CA3399-557F-5328-2981-9CD8A7FA2FEE}"/>
              </a:ext>
            </a:extLst>
          </p:cNvPr>
          <p:cNvSpPr txBox="1"/>
          <p:nvPr/>
        </p:nvSpPr>
        <p:spPr>
          <a:xfrm>
            <a:off x="987340" y="1538305"/>
            <a:ext cx="5033862" cy="2814617"/>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Xem danh sách lớp học</a:t>
            </a:r>
          </a:p>
          <a:p>
            <a:pPr marL="285750" indent="-285750">
              <a:lnSpc>
                <a:spcPct val="150000"/>
              </a:lnSpc>
              <a:buFont typeface="Arial" panose="020B0604020202020204" pitchFamily="34" charset="0"/>
              <a:buChar char="•"/>
            </a:pPr>
            <a:r>
              <a:rPr lang="en-US" sz="2000" b="1"/>
              <a:t>Đăng ký lớp học</a:t>
            </a:r>
          </a:p>
          <a:p>
            <a:pPr marL="285750" indent="-285750">
              <a:lnSpc>
                <a:spcPct val="150000"/>
              </a:lnSpc>
              <a:buFont typeface="Arial" panose="020B0604020202020204" pitchFamily="34" charset="0"/>
              <a:buChar char="•"/>
            </a:pPr>
            <a:r>
              <a:rPr lang="en-US" sz="2000" b="1"/>
              <a:t>Theo dõi lịch học, kiểm tra</a:t>
            </a:r>
          </a:p>
          <a:p>
            <a:pPr marL="285750" indent="-285750">
              <a:lnSpc>
                <a:spcPct val="150000"/>
              </a:lnSpc>
              <a:buFont typeface="Arial" panose="020B0604020202020204" pitchFamily="34" charset="0"/>
              <a:buChar char="•"/>
            </a:pPr>
            <a:r>
              <a:rPr lang="en-US" sz="2000" b="1"/>
              <a:t>Làm bài, theo dõi kết quả kiểm tra</a:t>
            </a:r>
          </a:p>
          <a:p>
            <a:pPr marL="285750" indent="-285750">
              <a:lnSpc>
                <a:spcPct val="150000"/>
              </a:lnSpc>
              <a:buFont typeface="Arial" panose="020B0604020202020204" pitchFamily="34" charset="0"/>
              <a:buChar char="•"/>
            </a:pPr>
            <a:r>
              <a:rPr lang="en-US" sz="2000" b="1"/>
              <a:t>Theo dõi tiến độ quá trình đào tạo</a:t>
            </a:r>
          </a:p>
          <a:p>
            <a:pPr marL="285750" indent="-285750">
              <a:lnSpc>
                <a:spcPct val="150000"/>
              </a:lnSpc>
              <a:buFont typeface="Arial" panose="020B0604020202020204" pitchFamily="34" charset="0"/>
              <a:buChar char="•"/>
            </a:pPr>
            <a:r>
              <a:rPr lang="en-US" sz="2000" b="1"/>
              <a:t>Xem kết quả đánh giá</a:t>
            </a:r>
          </a:p>
        </p:txBody>
      </p:sp>
      <p:grpSp>
        <p:nvGrpSpPr>
          <p:cNvPr id="8" name="Group 7">
            <a:extLst>
              <a:ext uri="{FF2B5EF4-FFF2-40B4-BE49-F238E27FC236}">
                <a16:creationId xmlns:a16="http://schemas.microsoft.com/office/drawing/2014/main" id="{48693570-8AD2-793F-B8A0-7A4A0A1A0569}"/>
              </a:ext>
            </a:extLst>
          </p:cNvPr>
          <p:cNvGrpSpPr/>
          <p:nvPr/>
        </p:nvGrpSpPr>
        <p:grpSpPr>
          <a:xfrm>
            <a:off x="11075094" y="46035"/>
            <a:ext cx="992880" cy="586668"/>
            <a:chOff x="11117427" y="18725"/>
            <a:chExt cx="992880" cy="586668"/>
          </a:xfrm>
        </p:grpSpPr>
        <p:pic>
          <p:nvPicPr>
            <p:cNvPr id="9" name="Picture 8">
              <a:extLst>
                <a:ext uri="{FF2B5EF4-FFF2-40B4-BE49-F238E27FC236}">
                  <a16:creationId xmlns:a16="http://schemas.microsoft.com/office/drawing/2014/main" id="{F3F021D4-7C43-0ABE-9247-DB2A34EE9A30}"/>
                </a:ext>
              </a:extLst>
            </p:cNvPr>
            <p:cNvPicPr>
              <a:picLocks noChangeAspect="1"/>
            </p:cNvPicPr>
            <p:nvPr/>
          </p:nvPicPr>
          <p:blipFill>
            <a:blip r:embed="rId3"/>
            <a:stretch>
              <a:fillRect/>
            </a:stretch>
          </p:blipFill>
          <p:spPr>
            <a:xfrm>
              <a:off x="11225159" y="18725"/>
              <a:ext cx="885148" cy="586668"/>
            </a:xfrm>
            <a:prstGeom prst="rect">
              <a:avLst/>
            </a:prstGeom>
          </p:spPr>
        </p:pic>
        <p:pic>
          <p:nvPicPr>
            <p:cNvPr id="13" name="Picture 12">
              <a:extLst>
                <a:ext uri="{FF2B5EF4-FFF2-40B4-BE49-F238E27FC236}">
                  <a16:creationId xmlns:a16="http://schemas.microsoft.com/office/drawing/2014/main" id="{A732ACFB-BD42-EBEC-5EC5-5B7D633734B7}"/>
                </a:ext>
              </a:extLst>
            </p:cNvPr>
            <p:cNvPicPr>
              <a:picLocks noChangeAspect="1"/>
            </p:cNvPicPr>
            <p:nvPr/>
          </p:nvPicPr>
          <p:blipFill>
            <a:blip r:embed="rId3"/>
            <a:stretch>
              <a:fillRect/>
            </a:stretch>
          </p:blipFill>
          <p:spPr>
            <a:xfrm>
              <a:off x="11117427" y="81658"/>
              <a:ext cx="885148" cy="307835"/>
            </a:xfrm>
            <a:prstGeom prst="rect">
              <a:avLst/>
            </a:prstGeom>
          </p:spPr>
        </p:pic>
      </p:grpSp>
      <p:grpSp>
        <p:nvGrpSpPr>
          <p:cNvPr id="14" name="Group 13">
            <a:extLst>
              <a:ext uri="{FF2B5EF4-FFF2-40B4-BE49-F238E27FC236}">
                <a16:creationId xmlns:a16="http://schemas.microsoft.com/office/drawing/2014/main" id="{FF070A05-456B-E2F9-438D-FE52EB16BDDA}"/>
              </a:ext>
            </a:extLst>
          </p:cNvPr>
          <p:cNvGrpSpPr/>
          <p:nvPr/>
        </p:nvGrpSpPr>
        <p:grpSpPr>
          <a:xfrm>
            <a:off x="451567" y="6153366"/>
            <a:ext cx="9420566" cy="614676"/>
            <a:chOff x="451567" y="6153366"/>
            <a:chExt cx="9420566" cy="614676"/>
          </a:xfrm>
        </p:grpSpPr>
        <p:pic>
          <p:nvPicPr>
            <p:cNvPr id="15" name="Picture 6" descr="Trường ĐH Công nghiệp Hà Nội - HaUI">
              <a:extLst>
                <a:ext uri="{FF2B5EF4-FFF2-40B4-BE49-F238E27FC236}">
                  <a16:creationId xmlns:a16="http://schemas.microsoft.com/office/drawing/2014/main" id="{A3D8F8DA-D657-E8E7-7416-FDD3A60753F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6" name="Group 15">
              <a:extLst>
                <a:ext uri="{FF2B5EF4-FFF2-40B4-BE49-F238E27FC236}">
                  <a16:creationId xmlns:a16="http://schemas.microsoft.com/office/drawing/2014/main" id="{21F0AFB3-3D5D-4E89-858A-E8FD43383C74}"/>
                </a:ext>
              </a:extLst>
            </p:cNvPr>
            <p:cNvGrpSpPr/>
            <p:nvPr/>
          </p:nvGrpSpPr>
          <p:grpSpPr>
            <a:xfrm>
              <a:off x="987340" y="6153366"/>
              <a:ext cx="3682860" cy="614676"/>
              <a:chOff x="1391765" y="6049731"/>
              <a:chExt cx="3767667" cy="735810"/>
            </a:xfrm>
          </p:grpSpPr>
          <p:sp>
            <p:nvSpPr>
              <p:cNvPr id="18" name="TextBox 17">
                <a:extLst>
                  <a:ext uri="{FF2B5EF4-FFF2-40B4-BE49-F238E27FC236}">
                    <a16:creationId xmlns:a16="http://schemas.microsoft.com/office/drawing/2014/main" id="{E8E5B0D4-1820-8093-7816-B9466D2664A5}"/>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19" name="TextBox 18">
                <a:extLst>
                  <a:ext uri="{FF2B5EF4-FFF2-40B4-BE49-F238E27FC236}">
                    <a16:creationId xmlns:a16="http://schemas.microsoft.com/office/drawing/2014/main" id="{91B784F5-1037-1033-E1D8-56C08228B969}"/>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7" name="Straight Connector 16">
              <a:extLst>
                <a:ext uri="{FF2B5EF4-FFF2-40B4-BE49-F238E27FC236}">
                  <a16:creationId xmlns:a16="http://schemas.microsoft.com/office/drawing/2014/main" id="{37B50597-517F-A673-2D32-987989C74AE2}"/>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
        <p:nvSpPr>
          <p:cNvPr id="20" name="TextBox 22">
            <a:extLst>
              <a:ext uri="{FF2B5EF4-FFF2-40B4-BE49-F238E27FC236}">
                <a16:creationId xmlns:a16="http://schemas.microsoft.com/office/drawing/2014/main" id="{1F9827E8-C2D8-9A97-D4F3-112C5383D55D}"/>
              </a:ext>
            </a:extLst>
          </p:cNvPr>
          <p:cNvSpPr txBox="1"/>
          <p:nvPr/>
        </p:nvSpPr>
        <p:spPr>
          <a:xfrm>
            <a:off x="7354680" y="3685057"/>
            <a:ext cx="2593034" cy="374911"/>
          </a:xfrm>
          <a:prstGeom prst="rect">
            <a:avLst/>
          </a:prstGeom>
        </p:spPr>
        <p:txBody>
          <a:bodyPr lIns="0" tIns="0" rIns="0" bIns="0" rtlCol="0" anchor="t">
            <a:spAutoFit/>
          </a:bodyPr>
          <a:lstStyle/>
          <a:p>
            <a:pPr marL="0" lvl="0" indent="0" algn="ctr">
              <a:lnSpc>
                <a:spcPts val="3174"/>
              </a:lnSpc>
              <a:spcBef>
                <a:spcPct val="0"/>
              </a:spcBef>
            </a:pPr>
            <a:r>
              <a:rPr lang="en-US" sz="2300" b="1">
                <a:latin typeface="DM Sans Bold"/>
                <a:ea typeface="DM Sans Bold"/>
                <a:cs typeface="DM Sans Bold"/>
                <a:sym typeface="DM Sans Bold"/>
              </a:rPr>
              <a:t>Thực tập sinh</a:t>
            </a:r>
          </a:p>
        </p:txBody>
      </p:sp>
      <p:pic>
        <p:nvPicPr>
          <p:cNvPr id="21" name="Picture 20">
            <a:extLst>
              <a:ext uri="{FF2B5EF4-FFF2-40B4-BE49-F238E27FC236}">
                <a16:creationId xmlns:a16="http://schemas.microsoft.com/office/drawing/2014/main" id="{B604B4EA-66C2-CCC3-E065-E9A5E75D8915}"/>
              </a:ext>
            </a:extLst>
          </p:cNvPr>
          <p:cNvPicPr>
            <a:picLocks noChangeAspect="1"/>
          </p:cNvPicPr>
          <p:nvPr/>
        </p:nvPicPr>
        <p:blipFill>
          <a:blip r:embed="rId5"/>
          <a:stretch>
            <a:fillRect/>
          </a:stretch>
        </p:blipFill>
        <p:spPr>
          <a:xfrm>
            <a:off x="7564305" y="1768723"/>
            <a:ext cx="2019704" cy="2019704"/>
          </a:xfrm>
          <a:prstGeom prst="rect">
            <a:avLst/>
          </a:prstGeom>
        </p:spPr>
      </p:pic>
    </p:spTree>
    <p:extLst>
      <p:ext uri="{BB962C8B-B14F-4D97-AF65-F5344CB8AC3E}">
        <p14:creationId xmlns:p14="http://schemas.microsoft.com/office/powerpoint/2010/main" val="4265243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6D36BE-2B83-FF04-CBC2-AD9C55AD659B}"/>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D0812453-BE59-9D95-258A-03F81C123E4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10" name="TextBox 9">
            <a:extLst>
              <a:ext uri="{FF2B5EF4-FFF2-40B4-BE49-F238E27FC236}">
                <a16:creationId xmlns:a16="http://schemas.microsoft.com/office/drawing/2014/main" id="{A3267ECE-6970-ADB4-DD4F-5649864FC191}"/>
              </a:ext>
            </a:extLst>
          </p:cNvPr>
          <p:cNvSpPr txBox="1"/>
          <p:nvPr/>
        </p:nvSpPr>
        <p:spPr>
          <a:xfrm>
            <a:off x="4939553" y="2689411"/>
            <a:ext cx="546847" cy="646331"/>
          </a:xfrm>
          <a:prstGeom prst="rect">
            <a:avLst/>
          </a:prstGeom>
          <a:noFill/>
        </p:spPr>
        <p:txBody>
          <a:bodyPr wrap="square" rtlCol="0">
            <a:spAutoFit/>
          </a:bodyPr>
          <a:lstStyle/>
          <a:p>
            <a:r>
              <a:rPr lang="en-US" sz="3600" b="1" dirty="0"/>
              <a:t>1</a:t>
            </a:r>
            <a:endParaRPr lang="en-US" b="1" dirty="0"/>
          </a:p>
        </p:txBody>
      </p:sp>
      <p:sp>
        <p:nvSpPr>
          <p:cNvPr id="11" name="TextBox 10">
            <a:extLst>
              <a:ext uri="{FF2B5EF4-FFF2-40B4-BE49-F238E27FC236}">
                <a16:creationId xmlns:a16="http://schemas.microsoft.com/office/drawing/2014/main" id="{6E552348-B6F3-1071-763B-CCB0281ADD5B}"/>
              </a:ext>
            </a:extLst>
          </p:cNvPr>
          <p:cNvSpPr txBox="1"/>
          <p:nvPr/>
        </p:nvSpPr>
        <p:spPr>
          <a:xfrm>
            <a:off x="6016711" y="3788427"/>
            <a:ext cx="546847" cy="646331"/>
          </a:xfrm>
          <a:prstGeom prst="rect">
            <a:avLst/>
          </a:prstGeom>
          <a:noFill/>
        </p:spPr>
        <p:txBody>
          <a:bodyPr wrap="square" rtlCol="0">
            <a:spAutoFit/>
          </a:bodyPr>
          <a:lstStyle/>
          <a:p>
            <a:r>
              <a:rPr lang="en-US" sz="3600" b="1" dirty="0"/>
              <a:t>4</a:t>
            </a:r>
            <a:endParaRPr lang="en-US" b="1" dirty="0"/>
          </a:p>
        </p:txBody>
      </p:sp>
      <p:sp>
        <p:nvSpPr>
          <p:cNvPr id="12" name="TextBox 11">
            <a:extLst>
              <a:ext uri="{FF2B5EF4-FFF2-40B4-BE49-F238E27FC236}">
                <a16:creationId xmlns:a16="http://schemas.microsoft.com/office/drawing/2014/main" id="{9CE5CEBB-6EDE-B9A9-EBF8-7A541E602121}"/>
              </a:ext>
            </a:extLst>
          </p:cNvPr>
          <p:cNvSpPr txBox="1"/>
          <p:nvPr/>
        </p:nvSpPr>
        <p:spPr>
          <a:xfrm>
            <a:off x="4939552" y="3788427"/>
            <a:ext cx="546847" cy="646331"/>
          </a:xfrm>
          <a:prstGeom prst="rect">
            <a:avLst/>
          </a:prstGeom>
          <a:noFill/>
        </p:spPr>
        <p:txBody>
          <a:bodyPr wrap="square" rtlCol="0">
            <a:spAutoFit/>
          </a:bodyPr>
          <a:lstStyle/>
          <a:p>
            <a:r>
              <a:rPr lang="en-US" sz="3600" b="1" dirty="0"/>
              <a:t>3</a:t>
            </a:r>
            <a:endParaRPr lang="en-US" b="1" dirty="0"/>
          </a:p>
        </p:txBody>
      </p:sp>
      <p:sp>
        <p:nvSpPr>
          <p:cNvPr id="2" name="TextBox 1">
            <a:extLst>
              <a:ext uri="{FF2B5EF4-FFF2-40B4-BE49-F238E27FC236}">
                <a16:creationId xmlns:a16="http://schemas.microsoft.com/office/drawing/2014/main" id="{73BC8FCD-6AF0-F5C1-A06B-B1E4C6E9A3CC}"/>
              </a:ext>
            </a:extLst>
          </p:cNvPr>
          <p:cNvSpPr txBox="1"/>
          <p:nvPr/>
        </p:nvSpPr>
        <p:spPr>
          <a:xfrm>
            <a:off x="469565" y="108968"/>
            <a:ext cx="6697885" cy="584775"/>
          </a:xfrm>
          <a:prstGeom prst="rect">
            <a:avLst/>
          </a:prstGeom>
          <a:noFill/>
        </p:spPr>
        <p:txBody>
          <a:bodyPr wrap="square" rtlCol="0">
            <a:spAutoFit/>
          </a:bodyPr>
          <a:lstStyle/>
          <a:p>
            <a:r>
              <a:rPr lang="en-US" sz="3200" b="1" dirty="0"/>
              <a:t>2</a:t>
            </a:r>
            <a:r>
              <a:rPr lang="en-US" sz="3200" b="1"/>
              <a:t>. Phân tích, thiết kế hệ thống</a:t>
            </a:r>
            <a:endParaRPr lang="en-US" sz="3200" b="1" dirty="0"/>
          </a:p>
        </p:txBody>
      </p:sp>
      <p:sp>
        <p:nvSpPr>
          <p:cNvPr id="3" name="TextBox 2">
            <a:extLst>
              <a:ext uri="{FF2B5EF4-FFF2-40B4-BE49-F238E27FC236}">
                <a16:creationId xmlns:a16="http://schemas.microsoft.com/office/drawing/2014/main" id="{E0F0BE87-A886-B9AF-FF95-A4CD9C295B57}"/>
              </a:ext>
            </a:extLst>
          </p:cNvPr>
          <p:cNvSpPr txBox="1"/>
          <p:nvPr/>
        </p:nvSpPr>
        <p:spPr>
          <a:xfrm>
            <a:off x="469565" y="697414"/>
            <a:ext cx="6131015" cy="461665"/>
          </a:xfrm>
          <a:prstGeom prst="rect">
            <a:avLst/>
          </a:prstGeom>
          <a:noFill/>
        </p:spPr>
        <p:txBody>
          <a:bodyPr wrap="square" rtlCol="0">
            <a:spAutoFit/>
          </a:bodyPr>
          <a:lstStyle/>
          <a:p>
            <a:r>
              <a:rPr lang="en-US" sz="2400" b="1"/>
              <a:t>2.4 Thiết kế cơ sở dữ liệu</a:t>
            </a:r>
            <a:endParaRPr lang="en-US" sz="2400" b="1" dirty="0"/>
          </a:p>
        </p:txBody>
      </p:sp>
      <p:pic>
        <p:nvPicPr>
          <p:cNvPr id="3078" name="Picture 6">
            <a:extLst>
              <a:ext uri="{FF2B5EF4-FFF2-40B4-BE49-F238E27FC236}">
                <a16:creationId xmlns:a16="http://schemas.microsoft.com/office/drawing/2014/main" id="{695DAC68-2143-BC12-2EC0-C290B4EF47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8236" y="1253813"/>
            <a:ext cx="7912100" cy="4674855"/>
          </a:xfrm>
          <a:prstGeom prst="rect">
            <a:avLst/>
          </a:prstGeom>
          <a:noFill/>
          <a:extLst>
            <a:ext uri="{909E8E84-426E-40DD-AFC4-6F175D3DCCD1}">
              <a14:hiddenFill xmlns:a14="http://schemas.microsoft.com/office/drawing/2010/main">
                <a:solidFill>
                  <a:srgbClr val="FFFFFF"/>
                </a:solidFill>
              </a14:hiddenFill>
            </a:ext>
          </a:extLst>
        </p:spPr>
      </p:pic>
      <p:grpSp>
        <p:nvGrpSpPr>
          <p:cNvPr id="9" name="Group 8">
            <a:extLst>
              <a:ext uri="{FF2B5EF4-FFF2-40B4-BE49-F238E27FC236}">
                <a16:creationId xmlns:a16="http://schemas.microsoft.com/office/drawing/2014/main" id="{F1355BFF-828C-8803-59CD-E7075238E010}"/>
              </a:ext>
            </a:extLst>
          </p:cNvPr>
          <p:cNvGrpSpPr/>
          <p:nvPr/>
        </p:nvGrpSpPr>
        <p:grpSpPr>
          <a:xfrm>
            <a:off x="11075094" y="46035"/>
            <a:ext cx="992880" cy="586668"/>
            <a:chOff x="11117427" y="18725"/>
            <a:chExt cx="992880" cy="586668"/>
          </a:xfrm>
        </p:grpSpPr>
        <p:pic>
          <p:nvPicPr>
            <p:cNvPr id="13" name="Picture 12">
              <a:extLst>
                <a:ext uri="{FF2B5EF4-FFF2-40B4-BE49-F238E27FC236}">
                  <a16:creationId xmlns:a16="http://schemas.microsoft.com/office/drawing/2014/main" id="{A97F2107-E748-293C-23FA-B79E44FACA95}"/>
                </a:ext>
              </a:extLst>
            </p:cNvPr>
            <p:cNvPicPr>
              <a:picLocks noChangeAspect="1"/>
            </p:cNvPicPr>
            <p:nvPr/>
          </p:nvPicPr>
          <p:blipFill>
            <a:blip r:embed="rId4"/>
            <a:stretch>
              <a:fillRect/>
            </a:stretch>
          </p:blipFill>
          <p:spPr>
            <a:xfrm>
              <a:off x="11225159" y="18725"/>
              <a:ext cx="885148" cy="586668"/>
            </a:xfrm>
            <a:prstGeom prst="rect">
              <a:avLst/>
            </a:prstGeom>
          </p:spPr>
        </p:pic>
        <p:pic>
          <p:nvPicPr>
            <p:cNvPr id="14" name="Picture 13">
              <a:extLst>
                <a:ext uri="{FF2B5EF4-FFF2-40B4-BE49-F238E27FC236}">
                  <a16:creationId xmlns:a16="http://schemas.microsoft.com/office/drawing/2014/main" id="{7532A21A-B77D-212F-646C-EAA678A90784}"/>
                </a:ext>
              </a:extLst>
            </p:cNvPr>
            <p:cNvPicPr>
              <a:picLocks noChangeAspect="1"/>
            </p:cNvPicPr>
            <p:nvPr/>
          </p:nvPicPr>
          <p:blipFill>
            <a:blip r:embed="rId4"/>
            <a:stretch>
              <a:fillRect/>
            </a:stretch>
          </p:blipFill>
          <p:spPr>
            <a:xfrm>
              <a:off x="11117427" y="81658"/>
              <a:ext cx="885148" cy="307835"/>
            </a:xfrm>
            <a:prstGeom prst="rect">
              <a:avLst/>
            </a:prstGeom>
          </p:spPr>
        </p:pic>
      </p:grpSp>
      <p:grpSp>
        <p:nvGrpSpPr>
          <p:cNvPr id="15" name="Group 14">
            <a:extLst>
              <a:ext uri="{FF2B5EF4-FFF2-40B4-BE49-F238E27FC236}">
                <a16:creationId xmlns:a16="http://schemas.microsoft.com/office/drawing/2014/main" id="{16BB8D5A-BD32-38DD-FEB8-61E2FF7B6B0F}"/>
              </a:ext>
            </a:extLst>
          </p:cNvPr>
          <p:cNvGrpSpPr/>
          <p:nvPr/>
        </p:nvGrpSpPr>
        <p:grpSpPr>
          <a:xfrm>
            <a:off x="451567" y="6153366"/>
            <a:ext cx="9420566" cy="614676"/>
            <a:chOff x="451567" y="6153366"/>
            <a:chExt cx="9420566" cy="614676"/>
          </a:xfrm>
        </p:grpSpPr>
        <p:pic>
          <p:nvPicPr>
            <p:cNvPr id="16" name="Picture 6" descr="Trường ĐH Công nghiệp Hà Nội - HaUI">
              <a:extLst>
                <a:ext uri="{FF2B5EF4-FFF2-40B4-BE49-F238E27FC236}">
                  <a16:creationId xmlns:a16="http://schemas.microsoft.com/office/drawing/2014/main" id="{3AFD42D9-EBDE-A3DF-376F-C9D0D5B13D5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6CB61382-056B-EBF7-6FEF-0AD1556BFCCE}"/>
                </a:ext>
              </a:extLst>
            </p:cNvPr>
            <p:cNvGrpSpPr/>
            <p:nvPr/>
          </p:nvGrpSpPr>
          <p:grpSpPr>
            <a:xfrm>
              <a:off x="987340" y="6153366"/>
              <a:ext cx="3682860" cy="614676"/>
              <a:chOff x="1391765" y="6049731"/>
              <a:chExt cx="3767667" cy="735810"/>
            </a:xfrm>
          </p:grpSpPr>
          <p:sp>
            <p:nvSpPr>
              <p:cNvPr id="19" name="TextBox 18">
                <a:extLst>
                  <a:ext uri="{FF2B5EF4-FFF2-40B4-BE49-F238E27FC236}">
                    <a16:creationId xmlns:a16="http://schemas.microsoft.com/office/drawing/2014/main" id="{B3979025-ED6F-FE9F-ED7A-3058548B7ED9}"/>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0" name="TextBox 19">
                <a:extLst>
                  <a:ext uri="{FF2B5EF4-FFF2-40B4-BE49-F238E27FC236}">
                    <a16:creationId xmlns:a16="http://schemas.microsoft.com/office/drawing/2014/main" id="{B5553C95-5562-478C-1EEC-5FA7D6D78F1A}"/>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8" name="Straight Connector 17">
              <a:extLst>
                <a:ext uri="{FF2B5EF4-FFF2-40B4-BE49-F238E27FC236}">
                  <a16:creationId xmlns:a16="http://schemas.microsoft.com/office/drawing/2014/main" id="{2CABAB73-7241-206E-9024-6AB5F1927C09}"/>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461131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2C93D3-06D3-316E-6ACD-B9CD6986D7A4}"/>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8445332A-1125-0336-4D10-D2AD59AC46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039" y="1"/>
            <a:ext cx="12218039" cy="6857999"/>
          </a:xfrm>
          <a:prstGeom prst="rect">
            <a:avLst/>
          </a:prstGeom>
        </p:spPr>
      </p:pic>
      <p:sp>
        <p:nvSpPr>
          <p:cNvPr id="10" name="TextBox 9">
            <a:extLst>
              <a:ext uri="{FF2B5EF4-FFF2-40B4-BE49-F238E27FC236}">
                <a16:creationId xmlns:a16="http://schemas.microsoft.com/office/drawing/2014/main" id="{D628B2C1-2A40-0FF5-DEF1-79E7BCCA1BD3}"/>
              </a:ext>
            </a:extLst>
          </p:cNvPr>
          <p:cNvSpPr txBox="1"/>
          <p:nvPr/>
        </p:nvSpPr>
        <p:spPr>
          <a:xfrm>
            <a:off x="4939553" y="2689411"/>
            <a:ext cx="546847" cy="646331"/>
          </a:xfrm>
          <a:prstGeom prst="rect">
            <a:avLst/>
          </a:prstGeom>
          <a:noFill/>
        </p:spPr>
        <p:txBody>
          <a:bodyPr wrap="square" rtlCol="0">
            <a:spAutoFit/>
          </a:bodyPr>
          <a:lstStyle/>
          <a:p>
            <a:r>
              <a:rPr lang="en-US" sz="3600" b="1" dirty="0"/>
              <a:t>1</a:t>
            </a:r>
            <a:endParaRPr lang="en-US" b="1" dirty="0"/>
          </a:p>
        </p:txBody>
      </p:sp>
      <p:sp>
        <p:nvSpPr>
          <p:cNvPr id="11" name="TextBox 10">
            <a:extLst>
              <a:ext uri="{FF2B5EF4-FFF2-40B4-BE49-F238E27FC236}">
                <a16:creationId xmlns:a16="http://schemas.microsoft.com/office/drawing/2014/main" id="{4C5D27C2-FDD5-576B-1A77-8221CF00D2B2}"/>
              </a:ext>
            </a:extLst>
          </p:cNvPr>
          <p:cNvSpPr txBox="1"/>
          <p:nvPr/>
        </p:nvSpPr>
        <p:spPr>
          <a:xfrm>
            <a:off x="6016711" y="3788427"/>
            <a:ext cx="546847" cy="646331"/>
          </a:xfrm>
          <a:prstGeom prst="rect">
            <a:avLst/>
          </a:prstGeom>
          <a:noFill/>
        </p:spPr>
        <p:txBody>
          <a:bodyPr wrap="square" rtlCol="0">
            <a:spAutoFit/>
          </a:bodyPr>
          <a:lstStyle/>
          <a:p>
            <a:r>
              <a:rPr lang="en-US" sz="3600" b="1" dirty="0"/>
              <a:t>4</a:t>
            </a:r>
            <a:endParaRPr lang="en-US" b="1" dirty="0"/>
          </a:p>
        </p:txBody>
      </p:sp>
      <p:sp>
        <p:nvSpPr>
          <p:cNvPr id="12" name="TextBox 11">
            <a:extLst>
              <a:ext uri="{FF2B5EF4-FFF2-40B4-BE49-F238E27FC236}">
                <a16:creationId xmlns:a16="http://schemas.microsoft.com/office/drawing/2014/main" id="{F2841C08-B8E1-3909-3023-CD9D6A144C98}"/>
              </a:ext>
            </a:extLst>
          </p:cNvPr>
          <p:cNvSpPr txBox="1"/>
          <p:nvPr/>
        </p:nvSpPr>
        <p:spPr>
          <a:xfrm>
            <a:off x="4939552" y="3788427"/>
            <a:ext cx="546847" cy="646331"/>
          </a:xfrm>
          <a:prstGeom prst="rect">
            <a:avLst/>
          </a:prstGeom>
          <a:noFill/>
        </p:spPr>
        <p:txBody>
          <a:bodyPr wrap="square" rtlCol="0">
            <a:spAutoFit/>
          </a:bodyPr>
          <a:lstStyle/>
          <a:p>
            <a:r>
              <a:rPr lang="en-US" sz="3600" b="1" dirty="0"/>
              <a:t>3</a:t>
            </a:r>
            <a:endParaRPr lang="en-US" b="1" dirty="0"/>
          </a:p>
        </p:txBody>
      </p:sp>
      <p:sp>
        <p:nvSpPr>
          <p:cNvPr id="2" name="TextBox 1">
            <a:extLst>
              <a:ext uri="{FF2B5EF4-FFF2-40B4-BE49-F238E27FC236}">
                <a16:creationId xmlns:a16="http://schemas.microsoft.com/office/drawing/2014/main" id="{118E2145-96AD-6FBC-9FBA-203CA09F96B5}"/>
              </a:ext>
            </a:extLst>
          </p:cNvPr>
          <p:cNvSpPr txBox="1"/>
          <p:nvPr/>
        </p:nvSpPr>
        <p:spPr>
          <a:xfrm>
            <a:off x="524182" y="339369"/>
            <a:ext cx="6697885" cy="584775"/>
          </a:xfrm>
          <a:prstGeom prst="rect">
            <a:avLst/>
          </a:prstGeom>
          <a:noFill/>
        </p:spPr>
        <p:txBody>
          <a:bodyPr wrap="square" rtlCol="0">
            <a:spAutoFit/>
          </a:bodyPr>
          <a:lstStyle/>
          <a:p>
            <a:r>
              <a:rPr lang="en-US" sz="3200" b="1" dirty="0"/>
              <a:t>3</a:t>
            </a:r>
            <a:r>
              <a:rPr lang="en-US" sz="3200" b="1"/>
              <a:t>. Xây dựng chương trình</a:t>
            </a:r>
            <a:endParaRPr lang="en-US" sz="3200" b="1" dirty="0"/>
          </a:p>
        </p:txBody>
      </p:sp>
      <p:sp>
        <p:nvSpPr>
          <p:cNvPr id="3" name="TextBox 2">
            <a:extLst>
              <a:ext uri="{FF2B5EF4-FFF2-40B4-BE49-F238E27FC236}">
                <a16:creationId xmlns:a16="http://schemas.microsoft.com/office/drawing/2014/main" id="{476E3658-5D2A-6F53-D702-F8A8DCF75139}"/>
              </a:ext>
            </a:extLst>
          </p:cNvPr>
          <p:cNvSpPr txBox="1"/>
          <p:nvPr/>
        </p:nvSpPr>
        <p:spPr>
          <a:xfrm>
            <a:off x="540718" y="1042019"/>
            <a:ext cx="6131015" cy="461665"/>
          </a:xfrm>
          <a:prstGeom prst="rect">
            <a:avLst/>
          </a:prstGeom>
          <a:noFill/>
        </p:spPr>
        <p:txBody>
          <a:bodyPr wrap="square" rtlCol="0">
            <a:spAutoFit/>
          </a:bodyPr>
          <a:lstStyle/>
          <a:p>
            <a:r>
              <a:rPr lang="en-US" sz="2400" b="1"/>
              <a:t>3.1 Công nghệ sử dụng</a:t>
            </a:r>
            <a:endParaRPr lang="en-US" sz="2400" b="1" dirty="0"/>
          </a:p>
        </p:txBody>
      </p:sp>
      <p:pic>
        <p:nvPicPr>
          <p:cNvPr id="6" name="Picture 5">
            <a:extLst>
              <a:ext uri="{FF2B5EF4-FFF2-40B4-BE49-F238E27FC236}">
                <a16:creationId xmlns:a16="http://schemas.microsoft.com/office/drawing/2014/main" id="{EB6E417A-85D2-F25D-2CCB-7652AE51A551}"/>
              </a:ext>
            </a:extLst>
          </p:cNvPr>
          <p:cNvPicPr>
            <a:picLocks noChangeAspect="1"/>
          </p:cNvPicPr>
          <p:nvPr/>
        </p:nvPicPr>
        <p:blipFill>
          <a:blip r:embed="rId3"/>
          <a:stretch>
            <a:fillRect/>
          </a:stretch>
        </p:blipFill>
        <p:spPr>
          <a:xfrm>
            <a:off x="4444153" y="1677049"/>
            <a:ext cx="5876441" cy="3213382"/>
          </a:xfrm>
          <a:prstGeom prst="rect">
            <a:avLst/>
          </a:prstGeom>
        </p:spPr>
      </p:pic>
      <p:sp>
        <p:nvSpPr>
          <p:cNvPr id="7" name="TextBox 6">
            <a:extLst>
              <a:ext uri="{FF2B5EF4-FFF2-40B4-BE49-F238E27FC236}">
                <a16:creationId xmlns:a16="http://schemas.microsoft.com/office/drawing/2014/main" id="{93BE0967-1BB5-8B4E-5369-B52212A658C4}"/>
              </a:ext>
            </a:extLst>
          </p:cNvPr>
          <p:cNvSpPr txBox="1"/>
          <p:nvPr/>
        </p:nvSpPr>
        <p:spPr>
          <a:xfrm>
            <a:off x="635715" y="1893214"/>
            <a:ext cx="5033862" cy="1429622"/>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2000" b="1"/>
              <a:t>Front-end: VueJS</a:t>
            </a:r>
          </a:p>
          <a:p>
            <a:pPr marL="285750" indent="-285750">
              <a:lnSpc>
                <a:spcPct val="150000"/>
              </a:lnSpc>
              <a:buFont typeface="Arial" panose="020B0604020202020204" pitchFamily="34" charset="0"/>
              <a:buChar char="•"/>
            </a:pPr>
            <a:r>
              <a:rPr lang="en-US" sz="2000" b="1"/>
              <a:t>Back-end: Spring Boot</a:t>
            </a:r>
          </a:p>
          <a:p>
            <a:pPr marL="285750" indent="-285750">
              <a:lnSpc>
                <a:spcPct val="150000"/>
              </a:lnSpc>
              <a:buFont typeface="Arial" panose="020B0604020202020204" pitchFamily="34" charset="0"/>
              <a:buChar char="•"/>
            </a:pPr>
            <a:r>
              <a:rPr lang="en-US" sz="2000" b="1"/>
              <a:t>Database: MySQL</a:t>
            </a:r>
          </a:p>
        </p:txBody>
      </p:sp>
      <p:grpSp>
        <p:nvGrpSpPr>
          <p:cNvPr id="9" name="Group 8">
            <a:extLst>
              <a:ext uri="{FF2B5EF4-FFF2-40B4-BE49-F238E27FC236}">
                <a16:creationId xmlns:a16="http://schemas.microsoft.com/office/drawing/2014/main" id="{A2D73A55-9C24-E43F-06D1-5C6A8F4DC24D}"/>
              </a:ext>
            </a:extLst>
          </p:cNvPr>
          <p:cNvGrpSpPr/>
          <p:nvPr/>
        </p:nvGrpSpPr>
        <p:grpSpPr>
          <a:xfrm>
            <a:off x="11075094" y="46035"/>
            <a:ext cx="992880" cy="586668"/>
            <a:chOff x="11117427" y="18725"/>
            <a:chExt cx="992880" cy="586668"/>
          </a:xfrm>
        </p:grpSpPr>
        <p:pic>
          <p:nvPicPr>
            <p:cNvPr id="13" name="Picture 12">
              <a:extLst>
                <a:ext uri="{FF2B5EF4-FFF2-40B4-BE49-F238E27FC236}">
                  <a16:creationId xmlns:a16="http://schemas.microsoft.com/office/drawing/2014/main" id="{ECFAD08B-62AE-9F1C-CA9C-312D685DF41A}"/>
                </a:ext>
              </a:extLst>
            </p:cNvPr>
            <p:cNvPicPr>
              <a:picLocks noChangeAspect="1"/>
            </p:cNvPicPr>
            <p:nvPr/>
          </p:nvPicPr>
          <p:blipFill>
            <a:blip r:embed="rId4"/>
            <a:stretch>
              <a:fillRect/>
            </a:stretch>
          </p:blipFill>
          <p:spPr>
            <a:xfrm>
              <a:off x="11225159" y="18725"/>
              <a:ext cx="885148" cy="586668"/>
            </a:xfrm>
            <a:prstGeom prst="rect">
              <a:avLst/>
            </a:prstGeom>
          </p:spPr>
        </p:pic>
        <p:pic>
          <p:nvPicPr>
            <p:cNvPr id="14" name="Picture 13">
              <a:extLst>
                <a:ext uri="{FF2B5EF4-FFF2-40B4-BE49-F238E27FC236}">
                  <a16:creationId xmlns:a16="http://schemas.microsoft.com/office/drawing/2014/main" id="{AA94B2A2-64C9-CFBC-659A-909F90F2D758}"/>
                </a:ext>
              </a:extLst>
            </p:cNvPr>
            <p:cNvPicPr>
              <a:picLocks noChangeAspect="1"/>
            </p:cNvPicPr>
            <p:nvPr/>
          </p:nvPicPr>
          <p:blipFill>
            <a:blip r:embed="rId4"/>
            <a:stretch>
              <a:fillRect/>
            </a:stretch>
          </p:blipFill>
          <p:spPr>
            <a:xfrm>
              <a:off x="11117427" y="81658"/>
              <a:ext cx="885148" cy="307835"/>
            </a:xfrm>
            <a:prstGeom prst="rect">
              <a:avLst/>
            </a:prstGeom>
          </p:spPr>
        </p:pic>
      </p:grpSp>
      <p:grpSp>
        <p:nvGrpSpPr>
          <p:cNvPr id="15" name="Group 14">
            <a:extLst>
              <a:ext uri="{FF2B5EF4-FFF2-40B4-BE49-F238E27FC236}">
                <a16:creationId xmlns:a16="http://schemas.microsoft.com/office/drawing/2014/main" id="{41238BEF-0A7A-E015-81E1-5F7773AFF5BF}"/>
              </a:ext>
            </a:extLst>
          </p:cNvPr>
          <p:cNvGrpSpPr/>
          <p:nvPr/>
        </p:nvGrpSpPr>
        <p:grpSpPr>
          <a:xfrm>
            <a:off x="451567" y="6153366"/>
            <a:ext cx="9420566" cy="614676"/>
            <a:chOff x="451567" y="6153366"/>
            <a:chExt cx="9420566" cy="614676"/>
          </a:xfrm>
        </p:grpSpPr>
        <p:pic>
          <p:nvPicPr>
            <p:cNvPr id="16" name="Picture 6" descr="Trường ĐH Công nghiệp Hà Nội - HaUI">
              <a:extLst>
                <a:ext uri="{FF2B5EF4-FFF2-40B4-BE49-F238E27FC236}">
                  <a16:creationId xmlns:a16="http://schemas.microsoft.com/office/drawing/2014/main" id="{09B15910-E62A-E786-FAB7-EB0837A9668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1567" y="6175532"/>
              <a:ext cx="535773" cy="528661"/>
            </a:xfrm>
            <a:prstGeom prst="rect">
              <a:avLst/>
            </a:prstGeom>
            <a:noFill/>
            <a:extLst>
              <a:ext uri="{909E8E84-426E-40DD-AFC4-6F175D3DCCD1}">
                <a14:hiddenFill xmlns:a14="http://schemas.microsoft.com/office/drawing/2010/main">
                  <a:solidFill>
                    <a:srgbClr val="FFFFFF"/>
                  </a:solidFill>
                </a14:hiddenFill>
              </a:ext>
            </a:extLst>
          </p:spPr>
        </p:pic>
        <p:grpSp>
          <p:nvGrpSpPr>
            <p:cNvPr id="17" name="Group 16">
              <a:extLst>
                <a:ext uri="{FF2B5EF4-FFF2-40B4-BE49-F238E27FC236}">
                  <a16:creationId xmlns:a16="http://schemas.microsoft.com/office/drawing/2014/main" id="{47FEB190-156A-4572-B012-5C8966ACA03C}"/>
                </a:ext>
              </a:extLst>
            </p:cNvPr>
            <p:cNvGrpSpPr/>
            <p:nvPr/>
          </p:nvGrpSpPr>
          <p:grpSpPr>
            <a:xfrm>
              <a:off x="987340" y="6153366"/>
              <a:ext cx="3682860" cy="614676"/>
              <a:chOff x="1391765" y="6049731"/>
              <a:chExt cx="3767667" cy="735810"/>
            </a:xfrm>
          </p:grpSpPr>
          <p:sp>
            <p:nvSpPr>
              <p:cNvPr id="19" name="TextBox 18">
                <a:extLst>
                  <a:ext uri="{FF2B5EF4-FFF2-40B4-BE49-F238E27FC236}">
                    <a16:creationId xmlns:a16="http://schemas.microsoft.com/office/drawing/2014/main" id="{EF88F4AB-FFCE-B0CF-5EC1-3D327BA7B6AE}"/>
                  </a:ext>
                </a:extLst>
              </p:cNvPr>
              <p:cNvSpPr txBox="1"/>
              <p:nvPr/>
            </p:nvSpPr>
            <p:spPr>
              <a:xfrm>
                <a:off x="1391765" y="6049731"/>
                <a:ext cx="3767667" cy="478959"/>
              </a:xfrm>
              <a:prstGeom prst="rect">
                <a:avLst/>
              </a:prstGeom>
              <a:noFill/>
            </p:spPr>
            <p:txBody>
              <a:bodyPr wrap="square" rtlCol="0">
                <a:spAutoFit/>
              </a:bodyPr>
              <a:lstStyle/>
              <a:p>
                <a:r>
                  <a:rPr lang="en-US" sz="2000" b="1"/>
                  <a:t>ĐẠI HỌC CÔNG NGHIỆP HÀ NỘI</a:t>
                </a:r>
              </a:p>
            </p:txBody>
          </p:sp>
          <p:sp>
            <p:nvSpPr>
              <p:cNvPr id="20" name="TextBox 19">
                <a:extLst>
                  <a:ext uri="{FF2B5EF4-FFF2-40B4-BE49-F238E27FC236}">
                    <a16:creationId xmlns:a16="http://schemas.microsoft.com/office/drawing/2014/main" id="{1A84DF53-5917-153F-FA49-CC49EAA46D6A}"/>
                  </a:ext>
                </a:extLst>
              </p:cNvPr>
              <p:cNvSpPr txBox="1"/>
              <p:nvPr/>
            </p:nvSpPr>
            <p:spPr>
              <a:xfrm>
                <a:off x="1391766" y="6380268"/>
                <a:ext cx="3536414" cy="405273"/>
              </a:xfrm>
              <a:prstGeom prst="rect">
                <a:avLst/>
              </a:prstGeom>
              <a:noFill/>
            </p:spPr>
            <p:txBody>
              <a:bodyPr wrap="square" rtlCol="0">
                <a:spAutoFit/>
              </a:bodyPr>
              <a:lstStyle/>
              <a:p>
                <a:r>
                  <a:rPr lang="en-US" sz="1600"/>
                  <a:t>HANOI UNIVERSITY OF INDUSTRY</a:t>
                </a:r>
              </a:p>
            </p:txBody>
          </p:sp>
        </p:grpSp>
        <p:cxnSp>
          <p:nvCxnSpPr>
            <p:cNvPr id="18" name="Straight Connector 17">
              <a:extLst>
                <a:ext uri="{FF2B5EF4-FFF2-40B4-BE49-F238E27FC236}">
                  <a16:creationId xmlns:a16="http://schemas.microsoft.com/office/drawing/2014/main" id="{1E5BED41-19A7-DC8D-91DC-C1D11DA35F12}"/>
                </a:ext>
              </a:extLst>
            </p:cNvPr>
            <p:cNvCxnSpPr>
              <a:cxnSpLocks/>
            </p:cNvCxnSpPr>
            <p:nvPr/>
          </p:nvCxnSpPr>
          <p:spPr>
            <a:xfrm>
              <a:off x="4462767" y="6506635"/>
              <a:ext cx="5409366" cy="0"/>
            </a:xfrm>
            <a:prstGeom prst="line">
              <a:avLst/>
            </a:prstGeom>
            <a:ln w="28575">
              <a:solidFill>
                <a:srgbClr val="FFC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04126519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377</TotalTime>
  <Words>842</Words>
  <Application>Microsoft Office PowerPoint</Application>
  <PresentationFormat>Widescreen</PresentationFormat>
  <Paragraphs>140</Paragraphs>
  <Slides>18</Slides>
  <Notes>0</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Calibri Light</vt:lpstr>
      <vt:lpstr>DM Sans Bold</vt:lpstr>
      <vt:lpstr>Segoe UI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Lê Quí Long</dc:creator>
  <cp:lastModifiedBy>Lê Quí Long</cp:lastModifiedBy>
  <cp:revision>14</cp:revision>
  <dcterms:created xsi:type="dcterms:W3CDTF">2024-05-13T07:02:15Z</dcterms:created>
  <dcterms:modified xsi:type="dcterms:W3CDTF">2025-06-08T07:29:39Z</dcterms:modified>
</cp:coreProperties>
</file>

<file path=docProps/thumbnail.jpeg>
</file>